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23"/>
  </p:notesMasterIdLst>
  <p:sldIdLst>
    <p:sldId id="256" r:id="rId2"/>
    <p:sldId id="277" r:id="rId3"/>
    <p:sldId id="268" r:id="rId4"/>
    <p:sldId id="276" r:id="rId5"/>
    <p:sldId id="269" r:id="rId6"/>
    <p:sldId id="270" r:id="rId7"/>
    <p:sldId id="281" r:id="rId8"/>
    <p:sldId id="278" r:id="rId9"/>
    <p:sldId id="271" r:id="rId10"/>
    <p:sldId id="272" r:id="rId11"/>
    <p:sldId id="274" r:id="rId12"/>
    <p:sldId id="279" r:id="rId13"/>
    <p:sldId id="284" r:id="rId14"/>
    <p:sldId id="289" r:id="rId15"/>
    <p:sldId id="290" r:id="rId16"/>
    <p:sldId id="291" r:id="rId17"/>
    <p:sldId id="292" r:id="rId18"/>
    <p:sldId id="280" r:id="rId19"/>
    <p:sldId id="285" r:id="rId20"/>
    <p:sldId id="282" r:id="rId21"/>
    <p:sldId id="2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9114" autoAdjust="0"/>
  </p:normalViewPr>
  <p:slideViewPr>
    <p:cSldViewPr snapToGrid="0">
      <p:cViewPr varScale="1">
        <p:scale>
          <a:sx n="64" d="100"/>
          <a:sy n="64" d="100"/>
        </p:scale>
        <p:origin x="900" y="78"/>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D9C91-B1A3-44AF-9C11-F08248423F28}"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1EE80CE4-2DE3-488A-B23C-BD14CA2EA1B5}">
      <dgm:prSet custT="1"/>
      <dgm:spPr/>
      <dgm:t>
        <a:bodyPr/>
        <a:lstStyle/>
        <a:p>
          <a:r>
            <a:rPr lang="en-US" sz="2800" baseline="0" dirty="0"/>
            <a:t>Replace traditional networking hardware with VMs</a:t>
          </a:r>
          <a:endParaRPr lang="en-US" sz="2800" dirty="0"/>
        </a:p>
      </dgm:t>
    </dgm:pt>
    <dgm:pt modelId="{E06582D9-ADAF-4ACA-B0B2-27E960DC6C22}" type="parTrans" cxnId="{7EF42738-DCDA-4714-BCF6-5AB1073555B5}">
      <dgm:prSet/>
      <dgm:spPr/>
      <dgm:t>
        <a:bodyPr/>
        <a:lstStyle/>
        <a:p>
          <a:endParaRPr lang="en-US"/>
        </a:p>
      </dgm:t>
    </dgm:pt>
    <dgm:pt modelId="{1ADF4E00-BF4A-4CAA-BC37-F1B3FD35AFE6}" type="sibTrans" cxnId="{7EF42738-DCDA-4714-BCF6-5AB1073555B5}">
      <dgm:prSet phldrT="01" phldr="0"/>
      <dgm:spPr/>
      <dgm:t>
        <a:bodyPr/>
        <a:lstStyle/>
        <a:p>
          <a:r>
            <a:rPr lang="en-US" dirty="0"/>
            <a:t>01</a:t>
          </a:r>
        </a:p>
      </dgm:t>
    </dgm:pt>
    <dgm:pt modelId="{E613F321-54CF-46CA-9D03-F02FA74F2660}">
      <dgm:prSet custT="1"/>
      <dgm:spPr/>
      <dgm:t>
        <a:bodyPr/>
        <a:lstStyle/>
        <a:p>
          <a:r>
            <a:rPr lang="en-US" sz="2800" baseline="0" dirty="0"/>
            <a:t>Implement the MinMax routing algorithm</a:t>
          </a:r>
          <a:endParaRPr lang="en-US" sz="2800" dirty="0"/>
        </a:p>
      </dgm:t>
    </dgm:pt>
    <dgm:pt modelId="{CA79BB38-B395-48A0-9A15-3B14F83635BF}" type="parTrans" cxnId="{207C6A56-E4A4-4968-981F-B3481E5F302F}">
      <dgm:prSet/>
      <dgm:spPr/>
      <dgm:t>
        <a:bodyPr/>
        <a:lstStyle/>
        <a:p>
          <a:endParaRPr lang="en-US"/>
        </a:p>
      </dgm:t>
    </dgm:pt>
    <dgm:pt modelId="{92EE4B0F-3167-4984-B56F-12AC0032DB06}" type="sibTrans" cxnId="{207C6A56-E4A4-4968-981F-B3481E5F302F}">
      <dgm:prSet phldrT="02" phldr="0"/>
      <dgm:spPr/>
      <dgm:t>
        <a:bodyPr/>
        <a:lstStyle/>
        <a:p>
          <a:r>
            <a:rPr lang="en-US" dirty="0"/>
            <a:t>02</a:t>
          </a:r>
        </a:p>
      </dgm:t>
    </dgm:pt>
    <dgm:pt modelId="{566E2DE2-7961-4711-A18B-7BFAF487E7B6}">
      <dgm:prSet custT="1"/>
      <dgm:spPr/>
      <dgm:t>
        <a:bodyPr/>
        <a:lstStyle/>
        <a:p>
          <a:r>
            <a:rPr lang="en-US" sz="2800" baseline="0" dirty="0"/>
            <a:t>Implement the Least First Greatest Last (LFGL) rule</a:t>
          </a:r>
          <a:endParaRPr lang="en-US" sz="2800" dirty="0"/>
        </a:p>
      </dgm:t>
    </dgm:pt>
    <dgm:pt modelId="{57820852-64EB-4E1A-AF08-8DBCBAEE008E}" type="parTrans" cxnId="{0D196083-9B9E-46CC-9D07-DCFFDF87D772}">
      <dgm:prSet/>
      <dgm:spPr/>
      <dgm:t>
        <a:bodyPr/>
        <a:lstStyle/>
        <a:p>
          <a:endParaRPr lang="en-US"/>
        </a:p>
      </dgm:t>
    </dgm:pt>
    <dgm:pt modelId="{A307BCE8-7999-4F63-9E60-26F0DF267189}" type="sibTrans" cxnId="{0D196083-9B9E-46CC-9D07-DCFFDF87D772}">
      <dgm:prSet phldrT="03" phldr="0"/>
      <dgm:spPr/>
      <dgm:t>
        <a:bodyPr/>
        <a:lstStyle/>
        <a:p>
          <a:r>
            <a:rPr lang="en-US" dirty="0"/>
            <a:t>03</a:t>
          </a:r>
        </a:p>
      </dgm:t>
    </dgm:pt>
    <dgm:pt modelId="{AA2B4E57-6C8E-433E-AFF2-ABC1F540828E}" type="pres">
      <dgm:prSet presAssocID="{2B6D9C91-B1A3-44AF-9C11-F08248423F28}" presName="Name0" presStyleCnt="0">
        <dgm:presLayoutVars>
          <dgm:animLvl val="lvl"/>
          <dgm:resizeHandles val="exact"/>
        </dgm:presLayoutVars>
      </dgm:prSet>
      <dgm:spPr/>
    </dgm:pt>
    <dgm:pt modelId="{A7F1AB11-CB87-4A1F-8898-05C7E516541E}" type="pres">
      <dgm:prSet presAssocID="{1EE80CE4-2DE3-488A-B23C-BD14CA2EA1B5}" presName="compositeNode" presStyleCnt="0">
        <dgm:presLayoutVars>
          <dgm:bulletEnabled val="1"/>
        </dgm:presLayoutVars>
      </dgm:prSet>
      <dgm:spPr/>
    </dgm:pt>
    <dgm:pt modelId="{86666EC5-3B78-4377-BE74-2291CA299E72}" type="pres">
      <dgm:prSet presAssocID="{1EE80CE4-2DE3-488A-B23C-BD14CA2EA1B5}" presName="bgRect" presStyleLbl="alignNode1" presStyleIdx="0" presStyleCnt="3"/>
      <dgm:spPr/>
    </dgm:pt>
    <dgm:pt modelId="{70DF8F36-CAAF-49BC-80CD-2BACE4FBE107}" type="pres">
      <dgm:prSet presAssocID="{1ADF4E00-BF4A-4CAA-BC37-F1B3FD35AFE6}" presName="sibTransNodeRect" presStyleLbl="alignNode1" presStyleIdx="0" presStyleCnt="3">
        <dgm:presLayoutVars>
          <dgm:chMax val="0"/>
          <dgm:bulletEnabled val="1"/>
        </dgm:presLayoutVars>
      </dgm:prSet>
      <dgm:spPr/>
    </dgm:pt>
    <dgm:pt modelId="{65B899F0-063E-4A73-A5E5-AF84EB8C60DF}" type="pres">
      <dgm:prSet presAssocID="{1EE80CE4-2DE3-488A-B23C-BD14CA2EA1B5}" presName="nodeRect" presStyleLbl="alignNode1" presStyleIdx="0" presStyleCnt="3">
        <dgm:presLayoutVars>
          <dgm:bulletEnabled val="1"/>
        </dgm:presLayoutVars>
      </dgm:prSet>
      <dgm:spPr/>
    </dgm:pt>
    <dgm:pt modelId="{12364BD2-E01E-48C0-B29E-68A68D180EFE}" type="pres">
      <dgm:prSet presAssocID="{1ADF4E00-BF4A-4CAA-BC37-F1B3FD35AFE6}" presName="sibTrans" presStyleCnt="0"/>
      <dgm:spPr/>
    </dgm:pt>
    <dgm:pt modelId="{2B342ECF-462B-4868-9826-A00FFBCDECF9}" type="pres">
      <dgm:prSet presAssocID="{E613F321-54CF-46CA-9D03-F02FA74F2660}" presName="compositeNode" presStyleCnt="0">
        <dgm:presLayoutVars>
          <dgm:bulletEnabled val="1"/>
        </dgm:presLayoutVars>
      </dgm:prSet>
      <dgm:spPr/>
    </dgm:pt>
    <dgm:pt modelId="{049DBBCA-80D9-4170-A36E-88154AD36651}" type="pres">
      <dgm:prSet presAssocID="{E613F321-54CF-46CA-9D03-F02FA74F2660}" presName="bgRect" presStyleLbl="alignNode1" presStyleIdx="1" presStyleCnt="3"/>
      <dgm:spPr/>
    </dgm:pt>
    <dgm:pt modelId="{B927AA91-14B4-4513-BF62-C6C6DE9E228E}" type="pres">
      <dgm:prSet presAssocID="{92EE4B0F-3167-4984-B56F-12AC0032DB06}" presName="sibTransNodeRect" presStyleLbl="alignNode1" presStyleIdx="1" presStyleCnt="3">
        <dgm:presLayoutVars>
          <dgm:chMax val="0"/>
          <dgm:bulletEnabled val="1"/>
        </dgm:presLayoutVars>
      </dgm:prSet>
      <dgm:spPr/>
    </dgm:pt>
    <dgm:pt modelId="{D01E2388-A8FD-489E-95B3-FF55E35935F3}" type="pres">
      <dgm:prSet presAssocID="{E613F321-54CF-46CA-9D03-F02FA74F2660}" presName="nodeRect" presStyleLbl="alignNode1" presStyleIdx="1" presStyleCnt="3">
        <dgm:presLayoutVars>
          <dgm:bulletEnabled val="1"/>
        </dgm:presLayoutVars>
      </dgm:prSet>
      <dgm:spPr/>
    </dgm:pt>
    <dgm:pt modelId="{374CEBA4-519F-4AB5-A0D4-57A97F64CBF7}" type="pres">
      <dgm:prSet presAssocID="{92EE4B0F-3167-4984-B56F-12AC0032DB06}" presName="sibTrans" presStyleCnt="0"/>
      <dgm:spPr/>
    </dgm:pt>
    <dgm:pt modelId="{9AF9105C-06B6-4E01-A5CB-A355A6D2E3DE}" type="pres">
      <dgm:prSet presAssocID="{566E2DE2-7961-4711-A18B-7BFAF487E7B6}" presName="compositeNode" presStyleCnt="0">
        <dgm:presLayoutVars>
          <dgm:bulletEnabled val="1"/>
        </dgm:presLayoutVars>
      </dgm:prSet>
      <dgm:spPr/>
    </dgm:pt>
    <dgm:pt modelId="{F4EB0C32-41BE-4C91-BC0A-0CA39FB93F27}" type="pres">
      <dgm:prSet presAssocID="{566E2DE2-7961-4711-A18B-7BFAF487E7B6}" presName="bgRect" presStyleLbl="alignNode1" presStyleIdx="2" presStyleCnt="3"/>
      <dgm:spPr/>
    </dgm:pt>
    <dgm:pt modelId="{41DAE342-8DBB-4BAF-8EF3-FF534F6BD211}" type="pres">
      <dgm:prSet presAssocID="{A307BCE8-7999-4F63-9E60-26F0DF267189}" presName="sibTransNodeRect" presStyleLbl="alignNode1" presStyleIdx="2" presStyleCnt="3">
        <dgm:presLayoutVars>
          <dgm:chMax val="0"/>
          <dgm:bulletEnabled val="1"/>
        </dgm:presLayoutVars>
      </dgm:prSet>
      <dgm:spPr/>
    </dgm:pt>
    <dgm:pt modelId="{C786F21E-FECC-4A2F-9E1D-43A1C458CFFA}" type="pres">
      <dgm:prSet presAssocID="{566E2DE2-7961-4711-A18B-7BFAF487E7B6}" presName="nodeRect" presStyleLbl="alignNode1" presStyleIdx="2" presStyleCnt="3">
        <dgm:presLayoutVars>
          <dgm:bulletEnabled val="1"/>
        </dgm:presLayoutVars>
      </dgm:prSet>
      <dgm:spPr/>
    </dgm:pt>
  </dgm:ptLst>
  <dgm:cxnLst>
    <dgm:cxn modelId="{4EB1140A-93E8-421F-BA86-78745DA2A4DC}" type="presOf" srcId="{2B6D9C91-B1A3-44AF-9C11-F08248423F28}" destId="{AA2B4E57-6C8E-433E-AFF2-ABC1F540828E}" srcOrd="0" destOrd="0" presId="urn:microsoft.com/office/officeart/2016/7/layout/LinearBlockProcessNumbered"/>
    <dgm:cxn modelId="{92DF4F2A-23F8-4BD4-BE19-F0DB5156DA97}" type="presOf" srcId="{A307BCE8-7999-4F63-9E60-26F0DF267189}" destId="{41DAE342-8DBB-4BAF-8EF3-FF534F6BD211}" srcOrd="0" destOrd="0" presId="urn:microsoft.com/office/officeart/2016/7/layout/LinearBlockProcessNumbered"/>
    <dgm:cxn modelId="{51F8A12E-4D91-47AD-B83C-D897429B2450}" type="presOf" srcId="{E613F321-54CF-46CA-9D03-F02FA74F2660}" destId="{049DBBCA-80D9-4170-A36E-88154AD36651}" srcOrd="0" destOrd="0" presId="urn:microsoft.com/office/officeart/2016/7/layout/LinearBlockProcessNumbered"/>
    <dgm:cxn modelId="{7EF42738-DCDA-4714-BCF6-5AB1073555B5}" srcId="{2B6D9C91-B1A3-44AF-9C11-F08248423F28}" destId="{1EE80CE4-2DE3-488A-B23C-BD14CA2EA1B5}" srcOrd="0" destOrd="0" parTransId="{E06582D9-ADAF-4ACA-B0B2-27E960DC6C22}" sibTransId="{1ADF4E00-BF4A-4CAA-BC37-F1B3FD35AFE6}"/>
    <dgm:cxn modelId="{9A6A493A-7591-4D93-8E50-79E795FA8595}" type="presOf" srcId="{566E2DE2-7961-4711-A18B-7BFAF487E7B6}" destId="{C786F21E-FECC-4A2F-9E1D-43A1C458CFFA}" srcOrd="1" destOrd="0" presId="urn:microsoft.com/office/officeart/2016/7/layout/LinearBlockProcessNumbered"/>
    <dgm:cxn modelId="{C5939463-1E66-4D74-B7C8-10EDFD89F9B1}" type="presOf" srcId="{92EE4B0F-3167-4984-B56F-12AC0032DB06}" destId="{B927AA91-14B4-4513-BF62-C6C6DE9E228E}" srcOrd="0" destOrd="0" presId="urn:microsoft.com/office/officeart/2016/7/layout/LinearBlockProcessNumbered"/>
    <dgm:cxn modelId="{0DC07745-9933-4171-B79A-5D34C70C72C5}" type="presOf" srcId="{1EE80CE4-2DE3-488A-B23C-BD14CA2EA1B5}" destId="{65B899F0-063E-4A73-A5E5-AF84EB8C60DF}" srcOrd="1" destOrd="0" presId="urn:microsoft.com/office/officeart/2016/7/layout/LinearBlockProcessNumbered"/>
    <dgm:cxn modelId="{4681196C-9B86-4046-B020-B31FF32F8973}" type="presOf" srcId="{1EE80CE4-2DE3-488A-B23C-BD14CA2EA1B5}" destId="{86666EC5-3B78-4377-BE74-2291CA299E72}" srcOrd="0" destOrd="0" presId="urn:microsoft.com/office/officeart/2016/7/layout/LinearBlockProcessNumbered"/>
    <dgm:cxn modelId="{207C6A56-E4A4-4968-981F-B3481E5F302F}" srcId="{2B6D9C91-B1A3-44AF-9C11-F08248423F28}" destId="{E613F321-54CF-46CA-9D03-F02FA74F2660}" srcOrd="1" destOrd="0" parTransId="{CA79BB38-B395-48A0-9A15-3B14F83635BF}" sibTransId="{92EE4B0F-3167-4984-B56F-12AC0032DB06}"/>
    <dgm:cxn modelId="{0D196083-9B9E-46CC-9D07-DCFFDF87D772}" srcId="{2B6D9C91-B1A3-44AF-9C11-F08248423F28}" destId="{566E2DE2-7961-4711-A18B-7BFAF487E7B6}" srcOrd="2" destOrd="0" parTransId="{57820852-64EB-4E1A-AF08-8DBCBAEE008E}" sibTransId="{A307BCE8-7999-4F63-9E60-26F0DF267189}"/>
    <dgm:cxn modelId="{B89E9584-C197-42B6-B9DC-D17E64E002C9}" type="presOf" srcId="{566E2DE2-7961-4711-A18B-7BFAF487E7B6}" destId="{F4EB0C32-41BE-4C91-BC0A-0CA39FB93F27}" srcOrd="0" destOrd="0" presId="urn:microsoft.com/office/officeart/2016/7/layout/LinearBlockProcessNumbered"/>
    <dgm:cxn modelId="{1086DCD2-BF05-412B-84E9-370A6E794BEB}" type="presOf" srcId="{E613F321-54CF-46CA-9D03-F02FA74F2660}" destId="{D01E2388-A8FD-489E-95B3-FF55E35935F3}" srcOrd="1" destOrd="0" presId="urn:microsoft.com/office/officeart/2016/7/layout/LinearBlockProcessNumbered"/>
    <dgm:cxn modelId="{73025BEC-B827-45EE-B4BD-4C8A8D83A614}" type="presOf" srcId="{1ADF4E00-BF4A-4CAA-BC37-F1B3FD35AFE6}" destId="{70DF8F36-CAAF-49BC-80CD-2BACE4FBE107}" srcOrd="0" destOrd="0" presId="urn:microsoft.com/office/officeart/2016/7/layout/LinearBlockProcessNumbered"/>
    <dgm:cxn modelId="{7E0C2C10-7C68-4F65-991B-5B2412BF2A8F}" type="presParOf" srcId="{AA2B4E57-6C8E-433E-AFF2-ABC1F540828E}" destId="{A7F1AB11-CB87-4A1F-8898-05C7E516541E}" srcOrd="0" destOrd="0" presId="urn:microsoft.com/office/officeart/2016/7/layout/LinearBlockProcessNumbered"/>
    <dgm:cxn modelId="{B434B814-AB41-484E-8BB1-17ED5A1D8150}" type="presParOf" srcId="{A7F1AB11-CB87-4A1F-8898-05C7E516541E}" destId="{86666EC5-3B78-4377-BE74-2291CA299E72}" srcOrd="0" destOrd="0" presId="urn:microsoft.com/office/officeart/2016/7/layout/LinearBlockProcessNumbered"/>
    <dgm:cxn modelId="{5BC9948A-CEC2-4F1D-8960-880F0A0F0E06}" type="presParOf" srcId="{A7F1AB11-CB87-4A1F-8898-05C7E516541E}" destId="{70DF8F36-CAAF-49BC-80CD-2BACE4FBE107}" srcOrd="1" destOrd="0" presId="urn:microsoft.com/office/officeart/2016/7/layout/LinearBlockProcessNumbered"/>
    <dgm:cxn modelId="{B5C28350-F091-483A-B773-B0D1F28D829F}" type="presParOf" srcId="{A7F1AB11-CB87-4A1F-8898-05C7E516541E}" destId="{65B899F0-063E-4A73-A5E5-AF84EB8C60DF}" srcOrd="2" destOrd="0" presId="urn:microsoft.com/office/officeart/2016/7/layout/LinearBlockProcessNumbered"/>
    <dgm:cxn modelId="{64CF8013-89D9-4B2D-B7EE-1871EF185F2F}" type="presParOf" srcId="{AA2B4E57-6C8E-433E-AFF2-ABC1F540828E}" destId="{12364BD2-E01E-48C0-B29E-68A68D180EFE}" srcOrd="1" destOrd="0" presId="urn:microsoft.com/office/officeart/2016/7/layout/LinearBlockProcessNumbered"/>
    <dgm:cxn modelId="{C03BBEB9-3C56-4AB5-9C1F-22C9C34CD702}" type="presParOf" srcId="{AA2B4E57-6C8E-433E-AFF2-ABC1F540828E}" destId="{2B342ECF-462B-4868-9826-A00FFBCDECF9}" srcOrd="2" destOrd="0" presId="urn:microsoft.com/office/officeart/2016/7/layout/LinearBlockProcessNumbered"/>
    <dgm:cxn modelId="{EF943D88-662D-4AEF-A059-9B2875165F91}" type="presParOf" srcId="{2B342ECF-462B-4868-9826-A00FFBCDECF9}" destId="{049DBBCA-80D9-4170-A36E-88154AD36651}" srcOrd="0" destOrd="0" presId="urn:microsoft.com/office/officeart/2016/7/layout/LinearBlockProcessNumbered"/>
    <dgm:cxn modelId="{EA437BCA-2B00-4455-979C-ADCE53F695FF}" type="presParOf" srcId="{2B342ECF-462B-4868-9826-A00FFBCDECF9}" destId="{B927AA91-14B4-4513-BF62-C6C6DE9E228E}" srcOrd="1" destOrd="0" presId="urn:microsoft.com/office/officeart/2016/7/layout/LinearBlockProcessNumbered"/>
    <dgm:cxn modelId="{78BB93C3-247A-4CC7-8E00-489D08325218}" type="presParOf" srcId="{2B342ECF-462B-4868-9826-A00FFBCDECF9}" destId="{D01E2388-A8FD-489E-95B3-FF55E35935F3}" srcOrd="2" destOrd="0" presId="urn:microsoft.com/office/officeart/2016/7/layout/LinearBlockProcessNumbered"/>
    <dgm:cxn modelId="{208CCA8B-AD4A-41FF-9B0D-1F9592896046}" type="presParOf" srcId="{AA2B4E57-6C8E-433E-AFF2-ABC1F540828E}" destId="{374CEBA4-519F-4AB5-A0D4-57A97F64CBF7}" srcOrd="3" destOrd="0" presId="urn:microsoft.com/office/officeart/2016/7/layout/LinearBlockProcessNumbered"/>
    <dgm:cxn modelId="{38474CE8-1A34-4096-8D45-10CB360328E2}" type="presParOf" srcId="{AA2B4E57-6C8E-433E-AFF2-ABC1F540828E}" destId="{9AF9105C-06B6-4E01-A5CB-A355A6D2E3DE}" srcOrd="4" destOrd="0" presId="urn:microsoft.com/office/officeart/2016/7/layout/LinearBlockProcessNumbered"/>
    <dgm:cxn modelId="{69147191-8876-45F2-8B3F-DA317AEB44D6}" type="presParOf" srcId="{9AF9105C-06B6-4E01-A5CB-A355A6D2E3DE}" destId="{F4EB0C32-41BE-4C91-BC0A-0CA39FB93F27}" srcOrd="0" destOrd="0" presId="urn:microsoft.com/office/officeart/2016/7/layout/LinearBlockProcessNumbered"/>
    <dgm:cxn modelId="{0232CD6D-65C2-440A-82D7-3DCE28C817D1}" type="presParOf" srcId="{9AF9105C-06B6-4E01-A5CB-A355A6D2E3DE}" destId="{41DAE342-8DBB-4BAF-8EF3-FF534F6BD211}" srcOrd="1" destOrd="0" presId="urn:microsoft.com/office/officeart/2016/7/layout/LinearBlockProcessNumbered"/>
    <dgm:cxn modelId="{FD8F87D4-0D63-4210-AF5D-F26619D23D1F}" type="presParOf" srcId="{9AF9105C-06B6-4E01-A5CB-A355A6D2E3DE}" destId="{C786F21E-FECC-4A2F-9E1D-43A1C458CFFA}"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66EC5-3B78-4377-BE74-2291CA299E72}">
      <dsp:nvSpPr>
        <dsp:cNvPr id="0" name=""/>
        <dsp:cNvSpPr/>
      </dsp:nvSpPr>
      <dsp:spPr>
        <a:xfrm>
          <a:off x="777" y="0"/>
          <a:ext cx="3146994" cy="35814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853" tIns="0" rIns="310853" bIns="330200" numCol="1" spcCol="1270" anchor="t" anchorCtr="0">
          <a:noAutofit/>
        </a:bodyPr>
        <a:lstStyle/>
        <a:p>
          <a:pPr marL="0" lvl="0" indent="0" algn="l" defTabSz="1244600">
            <a:lnSpc>
              <a:spcPct val="90000"/>
            </a:lnSpc>
            <a:spcBef>
              <a:spcPct val="0"/>
            </a:spcBef>
            <a:spcAft>
              <a:spcPct val="35000"/>
            </a:spcAft>
            <a:buNone/>
          </a:pPr>
          <a:r>
            <a:rPr lang="en-US" sz="2800" kern="1200" baseline="0" dirty="0"/>
            <a:t>Replace traditional networking hardware with VMs</a:t>
          </a:r>
          <a:endParaRPr lang="en-US" sz="2800" kern="1200" dirty="0"/>
        </a:p>
      </dsp:txBody>
      <dsp:txXfrm>
        <a:off x="777" y="1432559"/>
        <a:ext cx="3146994" cy="2148840"/>
      </dsp:txXfrm>
    </dsp:sp>
    <dsp:sp modelId="{70DF8F36-CAAF-49BC-80CD-2BACE4FBE107}">
      <dsp:nvSpPr>
        <dsp:cNvPr id="0" name=""/>
        <dsp:cNvSpPr/>
      </dsp:nvSpPr>
      <dsp:spPr>
        <a:xfrm>
          <a:off x="777" y="0"/>
          <a:ext cx="3146994" cy="1432560"/>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0853" tIns="165100" rIns="310853" bIns="165100" numCol="1" spcCol="1270" anchor="ctr" anchorCtr="0">
          <a:noAutofit/>
        </a:bodyPr>
        <a:lstStyle/>
        <a:p>
          <a:pPr marL="0" lvl="0" indent="0" algn="l" defTabSz="2933700">
            <a:lnSpc>
              <a:spcPct val="90000"/>
            </a:lnSpc>
            <a:spcBef>
              <a:spcPct val="0"/>
            </a:spcBef>
            <a:spcAft>
              <a:spcPct val="35000"/>
            </a:spcAft>
            <a:buNone/>
          </a:pPr>
          <a:r>
            <a:rPr lang="en-US" sz="6600" kern="1200" dirty="0"/>
            <a:t>01</a:t>
          </a:r>
        </a:p>
      </dsp:txBody>
      <dsp:txXfrm>
        <a:off x="777" y="0"/>
        <a:ext cx="3146994" cy="1432560"/>
      </dsp:txXfrm>
    </dsp:sp>
    <dsp:sp modelId="{049DBBCA-80D9-4170-A36E-88154AD36651}">
      <dsp:nvSpPr>
        <dsp:cNvPr id="0" name=""/>
        <dsp:cNvSpPr/>
      </dsp:nvSpPr>
      <dsp:spPr>
        <a:xfrm>
          <a:off x="3399530" y="0"/>
          <a:ext cx="3146994" cy="35814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853" tIns="0" rIns="310853" bIns="330200" numCol="1" spcCol="1270" anchor="t" anchorCtr="0">
          <a:noAutofit/>
        </a:bodyPr>
        <a:lstStyle/>
        <a:p>
          <a:pPr marL="0" lvl="0" indent="0" algn="l" defTabSz="1244600">
            <a:lnSpc>
              <a:spcPct val="90000"/>
            </a:lnSpc>
            <a:spcBef>
              <a:spcPct val="0"/>
            </a:spcBef>
            <a:spcAft>
              <a:spcPct val="35000"/>
            </a:spcAft>
            <a:buNone/>
          </a:pPr>
          <a:r>
            <a:rPr lang="en-US" sz="2800" kern="1200" baseline="0" dirty="0"/>
            <a:t>Implement the MinMax routing algorithm</a:t>
          </a:r>
          <a:endParaRPr lang="en-US" sz="2800" kern="1200" dirty="0"/>
        </a:p>
      </dsp:txBody>
      <dsp:txXfrm>
        <a:off x="3399530" y="1432559"/>
        <a:ext cx="3146994" cy="2148840"/>
      </dsp:txXfrm>
    </dsp:sp>
    <dsp:sp modelId="{B927AA91-14B4-4513-BF62-C6C6DE9E228E}">
      <dsp:nvSpPr>
        <dsp:cNvPr id="0" name=""/>
        <dsp:cNvSpPr/>
      </dsp:nvSpPr>
      <dsp:spPr>
        <a:xfrm>
          <a:off x="3399530" y="0"/>
          <a:ext cx="3146994" cy="1432560"/>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0853" tIns="165100" rIns="310853" bIns="165100" numCol="1" spcCol="1270" anchor="ctr" anchorCtr="0">
          <a:noAutofit/>
        </a:bodyPr>
        <a:lstStyle/>
        <a:p>
          <a:pPr marL="0" lvl="0" indent="0" algn="l" defTabSz="2933700">
            <a:lnSpc>
              <a:spcPct val="90000"/>
            </a:lnSpc>
            <a:spcBef>
              <a:spcPct val="0"/>
            </a:spcBef>
            <a:spcAft>
              <a:spcPct val="35000"/>
            </a:spcAft>
            <a:buNone/>
          </a:pPr>
          <a:r>
            <a:rPr lang="en-US" sz="6600" kern="1200" dirty="0"/>
            <a:t>02</a:t>
          </a:r>
        </a:p>
      </dsp:txBody>
      <dsp:txXfrm>
        <a:off x="3399530" y="0"/>
        <a:ext cx="3146994" cy="1432560"/>
      </dsp:txXfrm>
    </dsp:sp>
    <dsp:sp modelId="{F4EB0C32-41BE-4C91-BC0A-0CA39FB93F27}">
      <dsp:nvSpPr>
        <dsp:cNvPr id="0" name=""/>
        <dsp:cNvSpPr/>
      </dsp:nvSpPr>
      <dsp:spPr>
        <a:xfrm>
          <a:off x="6798284" y="0"/>
          <a:ext cx="3146994" cy="35814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853" tIns="0" rIns="310853" bIns="330200" numCol="1" spcCol="1270" anchor="t" anchorCtr="0">
          <a:noAutofit/>
        </a:bodyPr>
        <a:lstStyle/>
        <a:p>
          <a:pPr marL="0" lvl="0" indent="0" algn="l" defTabSz="1244600">
            <a:lnSpc>
              <a:spcPct val="90000"/>
            </a:lnSpc>
            <a:spcBef>
              <a:spcPct val="0"/>
            </a:spcBef>
            <a:spcAft>
              <a:spcPct val="35000"/>
            </a:spcAft>
            <a:buNone/>
          </a:pPr>
          <a:r>
            <a:rPr lang="en-US" sz="2800" kern="1200" baseline="0" dirty="0"/>
            <a:t>Implement the Least First Greatest Last (LFGL) rule</a:t>
          </a:r>
          <a:endParaRPr lang="en-US" sz="2800" kern="1200" dirty="0"/>
        </a:p>
      </dsp:txBody>
      <dsp:txXfrm>
        <a:off x="6798284" y="1432559"/>
        <a:ext cx="3146994" cy="2148840"/>
      </dsp:txXfrm>
    </dsp:sp>
    <dsp:sp modelId="{41DAE342-8DBB-4BAF-8EF3-FF534F6BD211}">
      <dsp:nvSpPr>
        <dsp:cNvPr id="0" name=""/>
        <dsp:cNvSpPr/>
      </dsp:nvSpPr>
      <dsp:spPr>
        <a:xfrm>
          <a:off x="6798284" y="0"/>
          <a:ext cx="3146994" cy="1432560"/>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0853" tIns="165100" rIns="310853" bIns="165100" numCol="1" spcCol="1270" anchor="ctr" anchorCtr="0">
          <a:noAutofit/>
        </a:bodyPr>
        <a:lstStyle/>
        <a:p>
          <a:pPr marL="0" lvl="0" indent="0" algn="l" defTabSz="2933700">
            <a:lnSpc>
              <a:spcPct val="90000"/>
            </a:lnSpc>
            <a:spcBef>
              <a:spcPct val="0"/>
            </a:spcBef>
            <a:spcAft>
              <a:spcPct val="35000"/>
            </a:spcAft>
            <a:buNone/>
          </a:pPr>
          <a:r>
            <a:rPr lang="en-US" sz="6600" kern="1200" dirty="0"/>
            <a:t>03</a:t>
          </a:r>
        </a:p>
      </dsp:txBody>
      <dsp:txXfrm>
        <a:off x="6798284" y="0"/>
        <a:ext cx="3146994" cy="143256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47E854-311A-4FD1-972A-0F75DC3AF7AA}" type="datetimeFigureOut">
              <a:rPr lang="en-US" smtClean="0"/>
              <a:t>8/8/2017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472A8-9635-44B7-82ED-69C79529D92D}" type="slidenum">
              <a:rPr lang="en-US" smtClean="0"/>
              <a:t>‹#›</a:t>
            </a:fld>
            <a:endParaRPr lang="en-US" dirty="0"/>
          </a:p>
        </p:txBody>
      </p:sp>
    </p:spTree>
    <p:extLst>
      <p:ext uri="{BB962C8B-B14F-4D97-AF65-F5344CB8AC3E}">
        <p14:creationId xmlns:p14="http://schemas.microsoft.com/office/powerpoint/2010/main" val="291425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Good morning/afternoon everyone; my name is Jack Polk and I will be presenting my research on optimal service deployment for network function virtualization, which I have had the honor to work on with my mentor, Dr. Deng Pan</a:t>
            </a:r>
            <a:r>
              <a:rPr lang="en-US" baseline="0" dirty="0"/>
              <a:t> in the school of computing and information sciences.</a:t>
            </a:r>
            <a:endParaRPr lang="en-US" dirty="0"/>
          </a:p>
        </p:txBody>
      </p:sp>
      <p:sp>
        <p:nvSpPr>
          <p:cNvPr id="4" name="Slide Number Placeholder 3"/>
          <p:cNvSpPr>
            <a:spLocks noGrp="1"/>
          </p:cNvSpPr>
          <p:nvPr>
            <p:ph type="sldNum" sz="quarter" idx="10"/>
          </p:nvPr>
        </p:nvSpPr>
        <p:spPr/>
        <p:txBody>
          <a:bodyPr/>
          <a:lstStyle/>
          <a:p>
            <a:fld id="{EE2472A8-9635-44B7-82ED-69C79529D92D}" type="slidenum">
              <a:rPr lang="en-US" smtClean="0"/>
              <a:t>1</a:t>
            </a:fld>
            <a:endParaRPr lang="en-US" dirty="0"/>
          </a:p>
        </p:txBody>
      </p:sp>
    </p:spTree>
    <p:extLst>
      <p:ext uri="{BB962C8B-B14F-4D97-AF65-F5344CB8AC3E}">
        <p14:creationId xmlns:p14="http://schemas.microsoft.com/office/powerpoint/2010/main" val="2157787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LFGL rule will place VMs with the lowest traffic-changing effect at the beginning of the flow and VMs with the highest traffic-changing effect at the end of the flow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In the example above, the colored dots represent VMs and the color indicates whether its traffic changing effect is negative or positive. If a VM has a traffic changing effect that is negative, the traffic size is reduced and with VMs that have a traffic changing effect that is positive, the traffic size is increased.</a:t>
            </a:r>
          </a:p>
        </p:txBody>
      </p:sp>
      <p:sp>
        <p:nvSpPr>
          <p:cNvPr id="4" name="Slide Number Placeholder 3"/>
          <p:cNvSpPr>
            <a:spLocks noGrp="1"/>
          </p:cNvSpPr>
          <p:nvPr>
            <p:ph type="sldNum" sz="quarter" idx="10"/>
          </p:nvPr>
        </p:nvSpPr>
        <p:spPr/>
        <p:txBody>
          <a:bodyPr/>
          <a:lstStyle/>
          <a:p>
            <a:fld id="{EE2472A8-9635-44B7-82ED-69C79529D92D}" type="slidenum">
              <a:rPr lang="en-US" smtClean="0"/>
              <a:t>10</a:t>
            </a:fld>
            <a:endParaRPr lang="en-US" dirty="0"/>
          </a:p>
        </p:txBody>
      </p:sp>
    </p:spTree>
    <p:extLst>
      <p:ext uri="{BB962C8B-B14F-4D97-AF65-F5344CB8AC3E}">
        <p14:creationId xmlns:p14="http://schemas.microsoft.com/office/powerpoint/2010/main" val="2027234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For a baseline, three benchmark solutions are used that the LFGL rule will be compared against</a:t>
            </a:r>
          </a:p>
          <a:p>
            <a:r>
              <a:rPr lang="en-US" baseline="0" dirty="0"/>
              <a:t>*** CUE FIRST-FIT ***</a:t>
            </a:r>
            <a:endParaRPr lang="en-US" dirty="0"/>
          </a:p>
          <a:p>
            <a:r>
              <a:rPr lang="en-US" dirty="0"/>
              <a:t>***</a:t>
            </a:r>
            <a:r>
              <a:rPr lang="en-US" baseline="0" dirty="0"/>
              <a:t> The first-fit rule starts at the beginning of the flow and places VMs from the least traffic changing effect to the greatest traffic changing effect</a:t>
            </a:r>
          </a:p>
          <a:p>
            <a:r>
              <a:rPr lang="en-US" baseline="0" dirty="0"/>
              <a:t>*** CUE LAST-FIT ***</a:t>
            </a:r>
          </a:p>
          <a:p>
            <a:r>
              <a:rPr lang="en-US" baseline="0" dirty="0"/>
              <a:t>*** The last-fit rule starts at the end of the flow and places VMs from the greatest traffic changing effect to the least traffic changing effect, going in the direction of the beginning of the flow</a:t>
            </a:r>
          </a:p>
          <a:p>
            <a:r>
              <a:rPr lang="en-US" baseline="0" dirty="0"/>
              <a:t>*** CUE RANDOM-FIT ***</a:t>
            </a:r>
          </a:p>
          <a:p>
            <a:r>
              <a:rPr lang="en-US" baseline="0" dirty="0"/>
              <a:t>*** The random-fit rule places VMs in random places along the flow, no matter the traffic changing effect</a:t>
            </a:r>
          </a:p>
        </p:txBody>
      </p:sp>
      <p:sp>
        <p:nvSpPr>
          <p:cNvPr id="4" name="Slide Number Placeholder 3"/>
          <p:cNvSpPr>
            <a:spLocks noGrp="1"/>
          </p:cNvSpPr>
          <p:nvPr>
            <p:ph type="sldNum" sz="quarter" idx="10"/>
          </p:nvPr>
        </p:nvSpPr>
        <p:spPr/>
        <p:txBody>
          <a:bodyPr/>
          <a:lstStyle/>
          <a:p>
            <a:fld id="{EE2472A8-9635-44B7-82ED-69C79529D92D}" type="slidenum">
              <a:rPr lang="en-US" smtClean="0"/>
              <a:t>11</a:t>
            </a:fld>
            <a:endParaRPr lang="en-US" dirty="0"/>
          </a:p>
        </p:txBody>
      </p:sp>
    </p:spTree>
    <p:extLst>
      <p:ext uri="{BB962C8B-B14F-4D97-AF65-F5344CB8AC3E}">
        <p14:creationId xmlns:p14="http://schemas.microsoft.com/office/powerpoint/2010/main" val="1125341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Moving on to data analysis,</a:t>
            </a:r>
            <a:r>
              <a:rPr lang="en-US" baseline="0" dirty="0"/>
              <a:t> the following data was obtained after implementing a </a:t>
            </a:r>
            <a:r>
              <a:rPr lang="en-US" dirty="0"/>
              <a:t>LFGL based MinMax routing algorithm in </a:t>
            </a:r>
            <a:r>
              <a:rPr lang="en-US" baseline="0" dirty="0"/>
              <a:t>a small-scale tree topology.</a:t>
            </a:r>
            <a:endParaRPr lang="en-US" dirty="0"/>
          </a:p>
        </p:txBody>
      </p:sp>
      <p:sp>
        <p:nvSpPr>
          <p:cNvPr id="4" name="Slide Number Placeholder 3"/>
          <p:cNvSpPr>
            <a:spLocks noGrp="1"/>
          </p:cNvSpPr>
          <p:nvPr>
            <p:ph type="sldNum" sz="quarter" idx="10"/>
          </p:nvPr>
        </p:nvSpPr>
        <p:spPr/>
        <p:txBody>
          <a:bodyPr/>
          <a:lstStyle/>
          <a:p>
            <a:fld id="{EE2472A8-9635-44B7-82ED-69C79529D92D}" type="slidenum">
              <a:rPr lang="en-US" smtClean="0"/>
              <a:t>12</a:t>
            </a:fld>
            <a:endParaRPr lang="en-US" dirty="0"/>
          </a:p>
        </p:txBody>
      </p:sp>
    </p:spTree>
    <p:extLst>
      <p:ext uri="{BB962C8B-B14F-4D97-AF65-F5344CB8AC3E}">
        <p14:creationId xmlns:p14="http://schemas.microsoft.com/office/powerpoint/2010/main" val="2581531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When compared to the benchmark solutions, there is a consistent decrease in latency when LFGL is implemented.</a:t>
            </a:r>
          </a:p>
        </p:txBody>
      </p:sp>
      <p:sp>
        <p:nvSpPr>
          <p:cNvPr id="4" name="Slide Number Placeholder 3"/>
          <p:cNvSpPr>
            <a:spLocks noGrp="1"/>
          </p:cNvSpPr>
          <p:nvPr>
            <p:ph type="sldNum" sz="quarter" idx="10"/>
          </p:nvPr>
        </p:nvSpPr>
        <p:spPr/>
        <p:txBody>
          <a:bodyPr/>
          <a:lstStyle/>
          <a:p>
            <a:fld id="{EE2472A8-9635-44B7-82ED-69C79529D92D}" type="slidenum">
              <a:rPr lang="en-US" smtClean="0"/>
              <a:t>13</a:t>
            </a:fld>
            <a:endParaRPr lang="en-US" dirty="0"/>
          </a:p>
        </p:txBody>
      </p:sp>
    </p:spTree>
    <p:extLst>
      <p:ext uri="{BB962C8B-B14F-4D97-AF65-F5344CB8AC3E}">
        <p14:creationId xmlns:p14="http://schemas.microsoft.com/office/powerpoint/2010/main" val="2964482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When looking at a side-by-side comparison of the tests, last-fit performed the poorest, with random-fit and first fit following suite. Only LFGL can score the lowest delay times.</a:t>
            </a:r>
          </a:p>
        </p:txBody>
      </p:sp>
      <p:sp>
        <p:nvSpPr>
          <p:cNvPr id="4" name="Slide Number Placeholder 3"/>
          <p:cNvSpPr>
            <a:spLocks noGrp="1"/>
          </p:cNvSpPr>
          <p:nvPr>
            <p:ph type="sldNum" sz="quarter" idx="10"/>
          </p:nvPr>
        </p:nvSpPr>
        <p:spPr/>
        <p:txBody>
          <a:bodyPr/>
          <a:lstStyle/>
          <a:p>
            <a:fld id="{EE2472A8-9635-44B7-82ED-69C79529D92D}" type="slidenum">
              <a:rPr lang="en-US" smtClean="0"/>
              <a:t>14</a:t>
            </a:fld>
            <a:endParaRPr lang="en-US" dirty="0"/>
          </a:p>
        </p:txBody>
      </p:sp>
    </p:spTree>
    <p:extLst>
      <p:ext uri="{BB962C8B-B14F-4D97-AF65-F5344CB8AC3E}">
        <p14:creationId xmlns:p14="http://schemas.microsoft.com/office/powerpoint/2010/main" val="3585787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a:t>
            </a:r>
            <a:r>
              <a:rPr lang="en-US" baseline="0" dirty="0"/>
              <a:t> packet loss, all solutions perform relatively well at first, until the traffic rate increases to around 7Mbps, where information is then lost</a:t>
            </a:r>
          </a:p>
          <a:p>
            <a:r>
              <a:rPr lang="en-US" baseline="0" dirty="0"/>
              <a:t>*** LFGL has a drastically lower rate of packet loss, with all other solutions losing a sizeable amount more.</a:t>
            </a:r>
            <a:endParaRPr lang="en-US" dirty="0"/>
          </a:p>
        </p:txBody>
      </p:sp>
      <p:sp>
        <p:nvSpPr>
          <p:cNvPr id="4" name="Slide Number Placeholder 3"/>
          <p:cNvSpPr>
            <a:spLocks noGrp="1"/>
          </p:cNvSpPr>
          <p:nvPr>
            <p:ph type="sldNum" sz="quarter" idx="10"/>
          </p:nvPr>
        </p:nvSpPr>
        <p:spPr/>
        <p:txBody>
          <a:bodyPr/>
          <a:lstStyle/>
          <a:p>
            <a:fld id="{EE2472A8-9635-44B7-82ED-69C79529D92D}" type="slidenum">
              <a:rPr lang="en-US" smtClean="0"/>
              <a:t>15</a:t>
            </a:fld>
            <a:endParaRPr lang="en-US" dirty="0"/>
          </a:p>
        </p:txBody>
      </p:sp>
    </p:spTree>
    <p:extLst>
      <p:ext uri="{BB962C8B-B14F-4D97-AF65-F5344CB8AC3E}">
        <p14:creationId xmlns:p14="http://schemas.microsoft.com/office/powerpoint/2010/main" val="2434063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Performing</a:t>
            </a:r>
            <a:r>
              <a:rPr lang="en-US" baseline="0" dirty="0"/>
              <a:t> a side-by-side comparison of packet loss, as seen again at around 7Mbps, LFGL outperforms the other solutions.</a:t>
            </a:r>
          </a:p>
          <a:p>
            <a:r>
              <a:rPr lang="en-US" baseline="0" dirty="0"/>
              <a:t>*** Also, important to note is that LFGL is the only solution able to stay stable longer, as the others begin </a:t>
            </a:r>
            <a:r>
              <a:rPr lang="en-US" baseline="0"/>
              <a:t>to lose </a:t>
            </a:r>
            <a:r>
              <a:rPr lang="en-US" baseline="0" dirty="0"/>
              <a:t>packets before LFGL does.</a:t>
            </a:r>
          </a:p>
        </p:txBody>
      </p:sp>
      <p:sp>
        <p:nvSpPr>
          <p:cNvPr id="4" name="Slide Number Placeholder 3"/>
          <p:cNvSpPr>
            <a:spLocks noGrp="1"/>
          </p:cNvSpPr>
          <p:nvPr>
            <p:ph type="sldNum" sz="quarter" idx="10"/>
          </p:nvPr>
        </p:nvSpPr>
        <p:spPr/>
        <p:txBody>
          <a:bodyPr/>
          <a:lstStyle/>
          <a:p>
            <a:fld id="{EE2472A8-9635-44B7-82ED-69C79529D92D}" type="slidenum">
              <a:rPr lang="en-US" smtClean="0"/>
              <a:t>16</a:t>
            </a:fld>
            <a:endParaRPr lang="en-US" dirty="0"/>
          </a:p>
        </p:txBody>
      </p:sp>
    </p:spTree>
    <p:extLst>
      <p:ext uri="{BB962C8B-B14F-4D97-AF65-F5344CB8AC3E}">
        <p14:creationId xmlns:p14="http://schemas.microsoft.com/office/powerpoint/2010/main" val="4036297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If we look at how the traffic changing effect of VMs is managed differently, each solution manages VM placement in such a way that impacts the bandwidth of the flow in relation to the maximum link capacity.</a:t>
            </a:r>
          </a:p>
          <a:p>
            <a:r>
              <a:rPr lang="en-US" baseline="0" dirty="0"/>
              <a:t>*** In the case of LFGL, as traffic rate increases, it sustains the lowest traffic rate in relation to the maximum link load.</a:t>
            </a:r>
            <a:endParaRPr lang="en-US" dirty="0"/>
          </a:p>
        </p:txBody>
      </p:sp>
      <p:sp>
        <p:nvSpPr>
          <p:cNvPr id="4" name="Slide Number Placeholder 3"/>
          <p:cNvSpPr>
            <a:spLocks noGrp="1"/>
          </p:cNvSpPr>
          <p:nvPr>
            <p:ph type="sldNum" sz="quarter" idx="10"/>
          </p:nvPr>
        </p:nvSpPr>
        <p:spPr/>
        <p:txBody>
          <a:bodyPr/>
          <a:lstStyle/>
          <a:p>
            <a:fld id="{EE2472A8-9635-44B7-82ED-69C79529D92D}" type="slidenum">
              <a:rPr lang="en-US" smtClean="0"/>
              <a:t>17</a:t>
            </a:fld>
            <a:endParaRPr lang="en-US" dirty="0"/>
          </a:p>
        </p:txBody>
      </p:sp>
    </p:spTree>
    <p:extLst>
      <p:ext uri="{BB962C8B-B14F-4D97-AF65-F5344CB8AC3E}">
        <p14:creationId xmlns:p14="http://schemas.microsoft.com/office/powerpoint/2010/main" val="1092706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Concluding this presentation, it can be said that…</a:t>
            </a:r>
          </a:p>
        </p:txBody>
      </p:sp>
      <p:sp>
        <p:nvSpPr>
          <p:cNvPr id="4" name="Slide Number Placeholder 3"/>
          <p:cNvSpPr>
            <a:spLocks noGrp="1"/>
          </p:cNvSpPr>
          <p:nvPr>
            <p:ph type="sldNum" sz="quarter" idx="10"/>
          </p:nvPr>
        </p:nvSpPr>
        <p:spPr/>
        <p:txBody>
          <a:bodyPr/>
          <a:lstStyle/>
          <a:p>
            <a:fld id="{EE2472A8-9635-44B7-82ED-69C79529D92D}" type="slidenum">
              <a:rPr lang="en-US" smtClean="0"/>
              <a:t>18</a:t>
            </a:fld>
            <a:endParaRPr lang="en-US" dirty="0"/>
          </a:p>
        </p:txBody>
      </p:sp>
    </p:spTree>
    <p:extLst>
      <p:ext uri="{BB962C8B-B14F-4D97-AF65-F5344CB8AC3E}">
        <p14:creationId xmlns:p14="http://schemas.microsoft.com/office/powerpoint/2010/main" val="726281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dirty="0"/>
              <a:t>With the use of the LFGL based MinMax routing algorithm, we successfully optimized VM placement based on their traffic changing effects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This information </a:t>
            </a:r>
            <a:r>
              <a:rPr lang="en-US" sz="1200" dirty="0"/>
              <a:t>can be applied to real world situations for drastic performance improvements</a:t>
            </a:r>
            <a:r>
              <a:rPr lang="en-US" sz="1200" baseline="0" dirty="0"/>
              <a:t> in large scale networks</a:t>
            </a:r>
            <a:endParaRPr lang="en-US" sz="1200" dirty="0"/>
          </a:p>
        </p:txBody>
      </p:sp>
      <p:sp>
        <p:nvSpPr>
          <p:cNvPr id="4" name="Slide Number Placeholder 3"/>
          <p:cNvSpPr>
            <a:spLocks noGrp="1"/>
          </p:cNvSpPr>
          <p:nvPr>
            <p:ph type="sldNum" sz="quarter" idx="10"/>
          </p:nvPr>
        </p:nvSpPr>
        <p:spPr/>
        <p:txBody>
          <a:bodyPr/>
          <a:lstStyle/>
          <a:p>
            <a:fld id="{EE2472A8-9635-44B7-82ED-69C79529D92D}" type="slidenum">
              <a:rPr lang="en-US" smtClean="0"/>
              <a:t>19</a:t>
            </a:fld>
            <a:endParaRPr lang="en-US" dirty="0"/>
          </a:p>
        </p:txBody>
      </p:sp>
    </p:spTree>
    <p:extLst>
      <p:ext uri="{BB962C8B-B14F-4D97-AF65-F5344CB8AC3E}">
        <p14:creationId xmlns:p14="http://schemas.microsoft.com/office/powerpoint/2010/main" val="4126137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Before we begin</a:t>
            </a:r>
            <a:r>
              <a:rPr lang="en-US" baseline="0" dirty="0"/>
              <a:t>, let us first go into exactly what virtualization technology is, how it operates, and what we can use it for in computer networking</a:t>
            </a:r>
            <a:endParaRPr lang="en-US" dirty="0"/>
          </a:p>
        </p:txBody>
      </p:sp>
      <p:sp>
        <p:nvSpPr>
          <p:cNvPr id="4" name="Slide Number Placeholder 3"/>
          <p:cNvSpPr>
            <a:spLocks noGrp="1"/>
          </p:cNvSpPr>
          <p:nvPr>
            <p:ph type="sldNum" sz="quarter" idx="10"/>
          </p:nvPr>
        </p:nvSpPr>
        <p:spPr/>
        <p:txBody>
          <a:bodyPr/>
          <a:lstStyle/>
          <a:p>
            <a:fld id="{EE2472A8-9635-44B7-82ED-69C79529D92D}" type="slidenum">
              <a:rPr lang="en-US" smtClean="0"/>
              <a:t>2</a:t>
            </a:fld>
            <a:endParaRPr lang="en-US" dirty="0"/>
          </a:p>
        </p:txBody>
      </p:sp>
    </p:spTree>
    <p:extLst>
      <p:ext uri="{BB962C8B-B14F-4D97-AF65-F5344CB8AC3E}">
        <p14:creationId xmlns:p14="http://schemas.microsoft.com/office/powerpoint/2010/main" val="4133246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t>
            </a:r>
            <a:r>
              <a:rPr lang="en-US" sz="1200" baseline="0" dirty="0"/>
              <a:t> I would like to take some time out of this presentation to thank all of those who have made me being here possible; My mentor Dr. Deng Pan, the school of computing and information sciences, Ms. Amy Reid and Ms. Asfa Siddiqui, who have coordinated this wonderful program, my school, the medical academy of science and technology, and the two teachers who this wouldn’t be possible without, Mr. Brian Ruhmann and Ms. Jennifer Barreto.</a:t>
            </a:r>
            <a:endParaRPr lang="en-US" sz="1200" dirty="0"/>
          </a:p>
        </p:txBody>
      </p:sp>
      <p:sp>
        <p:nvSpPr>
          <p:cNvPr id="4" name="Slide Number Placeholder 3"/>
          <p:cNvSpPr>
            <a:spLocks noGrp="1"/>
          </p:cNvSpPr>
          <p:nvPr>
            <p:ph type="sldNum" sz="quarter" idx="10"/>
          </p:nvPr>
        </p:nvSpPr>
        <p:spPr/>
        <p:txBody>
          <a:bodyPr/>
          <a:lstStyle/>
          <a:p>
            <a:fld id="{EE2472A8-9635-44B7-82ED-69C79529D92D}" type="slidenum">
              <a:rPr lang="en-US" smtClean="0"/>
              <a:t>20</a:t>
            </a:fld>
            <a:endParaRPr lang="en-US" dirty="0"/>
          </a:p>
        </p:txBody>
      </p:sp>
    </p:spTree>
    <p:extLst>
      <p:ext uri="{BB962C8B-B14F-4D97-AF65-F5344CB8AC3E}">
        <p14:creationId xmlns:p14="http://schemas.microsoft.com/office/powerpoint/2010/main" val="814139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will now have time for questions</a:t>
            </a:r>
            <a:r>
              <a:rPr lang="en-US" baseline="0" dirty="0"/>
              <a:t> and feedback</a:t>
            </a:r>
            <a:endParaRPr lang="en-US" dirty="0"/>
          </a:p>
        </p:txBody>
      </p:sp>
      <p:sp>
        <p:nvSpPr>
          <p:cNvPr id="4" name="Slide Number Placeholder 3"/>
          <p:cNvSpPr>
            <a:spLocks noGrp="1"/>
          </p:cNvSpPr>
          <p:nvPr>
            <p:ph type="sldNum" sz="quarter" idx="10"/>
          </p:nvPr>
        </p:nvSpPr>
        <p:spPr/>
        <p:txBody>
          <a:bodyPr/>
          <a:lstStyle/>
          <a:p>
            <a:fld id="{EE2472A8-9635-44B7-82ED-69C79529D92D}" type="slidenum">
              <a:rPr lang="en-US" smtClean="0"/>
              <a:t>21</a:t>
            </a:fld>
            <a:endParaRPr lang="en-US" dirty="0"/>
          </a:p>
        </p:txBody>
      </p:sp>
    </p:spTree>
    <p:extLst>
      <p:ext uri="{BB962C8B-B14F-4D97-AF65-F5344CB8AC3E}">
        <p14:creationId xmlns:p14="http://schemas.microsoft.com/office/powerpoint/2010/main" val="367983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 virtual machine is a software computer that, like a real computer, has the ability to run its own operating system and applications.</a:t>
            </a:r>
          </a:p>
          <a:p>
            <a:pPr algn="l"/>
            <a:r>
              <a:rPr lang="en-US" sz="1200" dirty="0"/>
              <a:t>*** This enables reduced</a:t>
            </a:r>
            <a:r>
              <a:rPr lang="en-US" sz="1200" baseline="0" dirty="0"/>
              <a:t> cost, higher scalability, and easier management for administrators</a:t>
            </a:r>
            <a:endParaRPr lang="en-US" sz="1200" dirty="0"/>
          </a:p>
        </p:txBody>
      </p:sp>
      <p:sp>
        <p:nvSpPr>
          <p:cNvPr id="4" name="Slide Number Placeholder 3"/>
          <p:cNvSpPr>
            <a:spLocks noGrp="1"/>
          </p:cNvSpPr>
          <p:nvPr>
            <p:ph type="sldNum" sz="quarter" idx="10"/>
          </p:nvPr>
        </p:nvSpPr>
        <p:spPr/>
        <p:txBody>
          <a:bodyPr/>
          <a:lstStyle/>
          <a:p>
            <a:fld id="{EE2472A8-9635-44B7-82ED-69C79529D92D}" type="slidenum">
              <a:rPr lang="en-US" smtClean="0"/>
              <a:t>3</a:t>
            </a:fld>
            <a:endParaRPr lang="en-US" dirty="0"/>
          </a:p>
        </p:txBody>
      </p:sp>
    </p:spTree>
    <p:extLst>
      <p:ext uri="{BB962C8B-B14F-4D97-AF65-F5344CB8AC3E}">
        <p14:creationId xmlns:p14="http://schemas.microsoft.com/office/powerpoint/2010/main" val="32900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In traditional systems, a computers resources support an operating system</a:t>
            </a:r>
          </a:p>
          <a:p>
            <a:r>
              <a:rPr lang="en-US" sz="1200" dirty="0"/>
              <a:t>*** In a virtual machine, there is a virtualization layer which allows systems resources to be</a:t>
            </a:r>
            <a:r>
              <a:rPr lang="en-US" sz="1200" baseline="0" dirty="0"/>
              <a:t> allocated to separate operating systems.</a:t>
            </a:r>
          </a:p>
          <a:p>
            <a:r>
              <a:rPr lang="en-US" sz="1200" baseline="0" dirty="0"/>
              <a:t>*** CUE NEXT SET OF PICTURES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 Here we can see some examples of VM Hypervisors, which facilitate virtual machines</a:t>
            </a:r>
          </a:p>
        </p:txBody>
      </p:sp>
      <p:sp>
        <p:nvSpPr>
          <p:cNvPr id="4" name="Slide Number Placeholder 3"/>
          <p:cNvSpPr>
            <a:spLocks noGrp="1"/>
          </p:cNvSpPr>
          <p:nvPr>
            <p:ph type="sldNum" sz="quarter" idx="10"/>
          </p:nvPr>
        </p:nvSpPr>
        <p:spPr/>
        <p:txBody>
          <a:bodyPr/>
          <a:lstStyle/>
          <a:p>
            <a:fld id="{EE2472A8-9635-44B7-82ED-69C79529D92D}" type="slidenum">
              <a:rPr lang="en-US" smtClean="0"/>
              <a:t>4</a:t>
            </a:fld>
            <a:endParaRPr lang="en-US" dirty="0"/>
          </a:p>
        </p:txBody>
      </p:sp>
    </p:spTree>
    <p:extLst>
      <p:ext uri="{BB962C8B-B14F-4D97-AF65-F5344CB8AC3E}">
        <p14:creationId xmlns:p14="http://schemas.microsoft.com/office/powerpoint/2010/main" val="1020111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Similar to how virtual machines replace physical systems with virtualized systems, network function virtualization (NFV) replaces traditional networking hardware with virtual machines that substitute their functions.</a:t>
            </a:r>
          </a:p>
          <a:p>
            <a:r>
              <a:rPr lang="en-US" dirty="0"/>
              <a:t>*** One</a:t>
            </a:r>
            <a:r>
              <a:rPr lang="en-US" baseline="0" dirty="0"/>
              <a:t> example would be replacing a traditional $50K firewall with a virtual machine, reducing the cost by a substantial amount.</a:t>
            </a:r>
            <a:endParaRPr lang="en-US" dirty="0"/>
          </a:p>
        </p:txBody>
      </p:sp>
      <p:sp>
        <p:nvSpPr>
          <p:cNvPr id="4" name="Slide Number Placeholder 3"/>
          <p:cNvSpPr>
            <a:spLocks noGrp="1"/>
          </p:cNvSpPr>
          <p:nvPr>
            <p:ph type="sldNum" sz="quarter" idx="10"/>
          </p:nvPr>
        </p:nvSpPr>
        <p:spPr/>
        <p:txBody>
          <a:bodyPr/>
          <a:lstStyle/>
          <a:p>
            <a:fld id="{EE2472A8-9635-44B7-82ED-69C79529D92D}" type="slidenum">
              <a:rPr lang="en-US" smtClean="0"/>
              <a:t>5</a:t>
            </a:fld>
            <a:endParaRPr lang="en-US" dirty="0"/>
          </a:p>
        </p:txBody>
      </p:sp>
    </p:spTree>
    <p:extLst>
      <p:ext uri="{BB962C8B-B14F-4D97-AF65-F5344CB8AC3E}">
        <p14:creationId xmlns:p14="http://schemas.microsoft.com/office/powerpoint/2010/main" val="311046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Our challenge is how</a:t>
            </a:r>
            <a:r>
              <a:rPr lang="en-US" baseline="0" dirty="0"/>
              <a:t> we can utilize NFV in a manner that allows for the most efficient placement of VMs in a traffic flow, to ensure that latency is kept low and that traffic is evenly distributed throughout the network.</a:t>
            </a:r>
          </a:p>
          <a:p>
            <a:r>
              <a:rPr lang="en-US" baseline="0" dirty="0"/>
              <a:t>*** To approach this problem, we use two rules.</a:t>
            </a:r>
          </a:p>
        </p:txBody>
      </p:sp>
      <p:sp>
        <p:nvSpPr>
          <p:cNvPr id="4" name="Slide Number Placeholder 3"/>
          <p:cNvSpPr>
            <a:spLocks noGrp="1"/>
          </p:cNvSpPr>
          <p:nvPr>
            <p:ph type="sldNum" sz="quarter" idx="10"/>
          </p:nvPr>
        </p:nvSpPr>
        <p:spPr/>
        <p:txBody>
          <a:bodyPr/>
          <a:lstStyle/>
          <a:p>
            <a:fld id="{EE2472A8-9635-44B7-82ED-69C79529D92D}" type="slidenum">
              <a:rPr lang="en-US" smtClean="0"/>
              <a:t>6</a:t>
            </a:fld>
            <a:endParaRPr lang="en-US" dirty="0"/>
          </a:p>
        </p:txBody>
      </p:sp>
    </p:spTree>
    <p:extLst>
      <p:ext uri="{BB962C8B-B14F-4D97-AF65-F5344CB8AC3E}">
        <p14:creationId xmlns:p14="http://schemas.microsoft.com/office/powerpoint/2010/main" val="2435972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a:t>
            </a:r>
            <a:r>
              <a:rPr lang="en-US" baseline="0" dirty="0"/>
              <a:t> First, we will replace traditional networking hardware with virtual machines</a:t>
            </a:r>
            <a:endParaRPr lang="en-US" dirty="0"/>
          </a:p>
          <a:p>
            <a:r>
              <a:rPr lang="en-US" dirty="0"/>
              <a:t>***</a:t>
            </a:r>
            <a:r>
              <a:rPr lang="en-US" baseline="0" dirty="0"/>
              <a:t> 2.) Then, we will implement the MinMax Routing Algorithm to reduce network congestion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3.) Lastly, we will implement the LFGL Rule alongside the MinMax routing algorithm to optimize VM placement in specific traffic flows</a:t>
            </a: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E2472A8-9635-44B7-82ED-69C79529D92D}" type="slidenum">
              <a:rPr lang="en-US" smtClean="0"/>
              <a:t>7</a:t>
            </a:fld>
            <a:endParaRPr lang="en-US" dirty="0"/>
          </a:p>
        </p:txBody>
      </p:sp>
    </p:spTree>
    <p:extLst>
      <p:ext uri="{BB962C8B-B14F-4D97-AF65-F5344CB8AC3E}">
        <p14:creationId xmlns:p14="http://schemas.microsoft.com/office/powerpoint/2010/main" val="326077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Moving into our methods,</a:t>
            </a:r>
            <a:r>
              <a:rPr lang="en-US" baseline="0" dirty="0"/>
              <a:t> we will now discuss the previously mentioned rules</a:t>
            </a:r>
            <a:endParaRPr lang="en-US" dirty="0"/>
          </a:p>
        </p:txBody>
      </p:sp>
      <p:sp>
        <p:nvSpPr>
          <p:cNvPr id="4" name="Slide Number Placeholder 3"/>
          <p:cNvSpPr>
            <a:spLocks noGrp="1"/>
          </p:cNvSpPr>
          <p:nvPr>
            <p:ph type="sldNum" sz="quarter" idx="10"/>
          </p:nvPr>
        </p:nvSpPr>
        <p:spPr/>
        <p:txBody>
          <a:bodyPr/>
          <a:lstStyle/>
          <a:p>
            <a:fld id="{EE2472A8-9635-44B7-82ED-69C79529D92D}" type="slidenum">
              <a:rPr lang="en-US" smtClean="0"/>
              <a:t>8</a:t>
            </a:fld>
            <a:endParaRPr lang="en-US" dirty="0"/>
          </a:p>
        </p:txBody>
      </p:sp>
    </p:spTree>
    <p:extLst>
      <p:ext uri="{BB962C8B-B14F-4D97-AF65-F5344CB8AC3E}">
        <p14:creationId xmlns:p14="http://schemas.microsoft.com/office/powerpoint/2010/main" val="404075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aseline="0" dirty="0"/>
              <a:t> Network congestion can be seen in real world situations, like when several people use the same Wi-Fi network to stream movies and the users may notice an increase in buffering. The network being used becomes congested and this is what leads to buffering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To prevent network congestion, the MinMax routing algorithm keeps the maximum link load to the lowest possible level, increasing bandwidth and decreasing congestion.</a:t>
            </a:r>
          </a:p>
          <a:p>
            <a:r>
              <a:rPr lang="en-US" dirty="0"/>
              <a:t>*** As</a:t>
            </a:r>
            <a:r>
              <a:rPr lang="en-US" baseline="0" dirty="0"/>
              <a:t> observed in the example, there are two flows, each of which have a maximum link load. Because the lower flow has the smallest maximum link load, this will be the chosen path.</a:t>
            </a:r>
          </a:p>
        </p:txBody>
      </p:sp>
      <p:sp>
        <p:nvSpPr>
          <p:cNvPr id="4" name="Slide Number Placeholder 3"/>
          <p:cNvSpPr>
            <a:spLocks noGrp="1"/>
          </p:cNvSpPr>
          <p:nvPr>
            <p:ph type="sldNum" sz="quarter" idx="10"/>
          </p:nvPr>
        </p:nvSpPr>
        <p:spPr/>
        <p:txBody>
          <a:bodyPr/>
          <a:lstStyle/>
          <a:p>
            <a:fld id="{EE2472A8-9635-44B7-82ED-69C79529D92D}" type="slidenum">
              <a:rPr lang="en-US" smtClean="0"/>
              <a:t>9</a:t>
            </a:fld>
            <a:endParaRPr lang="en-US" dirty="0"/>
          </a:p>
        </p:txBody>
      </p:sp>
    </p:spTree>
    <p:extLst>
      <p:ext uri="{BB962C8B-B14F-4D97-AF65-F5344CB8AC3E}">
        <p14:creationId xmlns:p14="http://schemas.microsoft.com/office/powerpoint/2010/main" val="4144775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AB34A1A-CA4D-49F1-B7D8-87E7969F1019}" type="datetimeFigureOut">
              <a:rPr lang="en-US" smtClean="0"/>
              <a:t>8/8/2017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FD46AAD-9544-4236-AE6B-AC55B7AB6768}"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1699728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B34A1A-CA4D-49F1-B7D8-87E7969F1019}" type="datetimeFigureOut">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D46AAD-9544-4236-AE6B-AC55B7AB6768}" type="slidenum">
              <a:rPr lang="en-US" smtClean="0"/>
              <a:t>‹#›</a:t>
            </a:fld>
            <a:endParaRPr lang="en-US" dirty="0"/>
          </a:p>
        </p:txBody>
      </p:sp>
    </p:spTree>
    <p:extLst>
      <p:ext uri="{BB962C8B-B14F-4D97-AF65-F5344CB8AC3E}">
        <p14:creationId xmlns:p14="http://schemas.microsoft.com/office/powerpoint/2010/main" val="12876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B34A1A-CA4D-49F1-B7D8-87E7969F1019}" type="datetimeFigureOut">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D46AAD-9544-4236-AE6B-AC55B7AB6768}" type="slidenum">
              <a:rPr lang="en-US" smtClean="0"/>
              <a:t>‹#›</a:t>
            </a:fld>
            <a:endParaRPr lang="en-US" dirty="0"/>
          </a:p>
        </p:txBody>
      </p:sp>
    </p:spTree>
    <p:extLst>
      <p:ext uri="{BB962C8B-B14F-4D97-AF65-F5344CB8AC3E}">
        <p14:creationId xmlns:p14="http://schemas.microsoft.com/office/powerpoint/2010/main" val="3309108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B34A1A-CA4D-49F1-B7D8-87E7969F1019}" type="datetimeFigureOut">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D46AAD-9544-4236-AE6B-AC55B7AB6768}" type="slidenum">
              <a:rPr lang="en-US" smtClean="0"/>
              <a:t>‹#›</a:t>
            </a:fld>
            <a:endParaRPr lang="en-US" dirty="0"/>
          </a:p>
        </p:txBody>
      </p:sp>
    </p:spTree>
    <p:extLst>
      <p:ext uri="{BB962C8B-B14F-4D97-AF65-F5344CB8AC3E}">
        <p14:creationId xmlns:p14="http://schemas.microsoft.com/office/powerpoint/2010/main" val="179917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AB34A1A-CA4D-49F1-B7D8-87E7969F1019}" type="datetimeFigureOut">
              <a:rPr lang="en-US" smtClean="0"/>
              <a:t>8/8/2017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FD46AAD-9544-4236-AE6B-AC55B7AB6768}"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414913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B34A1A-CA4D-49F1-B7D8-87E7969F1019}" type="datetimeFigureOut">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D46AAD-9544-4236-AE6B-AC55B7AB6768}" type="slidenum">
              <a:rPr lang="en-US" smtClean="0"/>
              <a:t>‹#›</a:t>
            </a:fld>
            <a:endParaRPr lang="en-US" dirty="0"/>
          </a:p>
        </p:txBody>
      </p:sp>
    </p:spTree>
    <p:extLst>
      <p:ext uri="{BB962C8B-B14F-4D97-AF65-F5344CB8AC3E}">
        <p14:creationId xmlns:p14="http://schemas.microsoft.com/office/powerpoint/2010/main" val="2165386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34A1A-CA4D-49F1-B7D8-87E7969F1019}" type="datetimeFigureOut">
              <a:rPr lang="en-US" smtClean="0"/>
              <a:t>8/8/2017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D46AAD-9544-4236-AE6B-AC55B7AB6768}" type="slidenum">
              <a:rPr lang="en-US" smtClean="0"/>
              <a:t>‹#›</a:t>
            </a:fld>
            <a:endParaRPr lang="en-US" dirty="0"/>
          </a:p>
        </p:txBody>
      </p:sp>
    </p:spTree>
    <p:extLst>
      <p:ext uri="{BB962C8B-B14F-4D97-AF65-F5344CB8AC3E}">
        <p14:creationId xmlns:p14="http://schemas.microsoft.com/office/powerpoint/2010/main" val="251394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B34A1A-CA4D-49F1-B7D8-87E7969F1019}" type="datetimeFigureOut">
              <a:rPr lang="en-US" smtClean="0"/>
              <a:t>8/8/2017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D46AAD-9544-4236-AE6B-AC55B7AB6768}" type="slidenum">
              <a:rPr lang="en-US" smtClean="0"/>
              <a:t>‹#›</a:t>
            </a:fld>
            <a:endParaRPr lang="en-US" dirty="0"/>
          </a:p>
        </p:txBody>
      </p:sp>
    </p:spTree>
    <p:extLst>
      <p:ext uri="{BB962C8B-B14F-4D97-AF65-F5344CB8AC3E}">
        <p14:creationId xmlns:p14="http://schemas.microsoft.com/office/powerpoint/2010/main" val="1210382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34A1A-CA4D-49F1-B7D8-87E7969F1019}" type="datetimeFigureOut">
              <a:rPr lang="en-US" smtClean="0"/>
              <a:t>8/8/2017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D46AAD-9544-4236-AE6B-AC55B7AB6768}" type="slidenum">
              <a:rPr lang="en-US" smtClean="0"/>
              <a:t>‹#›</a:t>
            </a:fld>
            <a:endParaRPr lang="en-US" dirty="0"/>
          </a:p>
        </p:txBody>
      </p:sp>
    </p:spTree>
    <p:extLst>
      <p:ext uri="{BB962C8B-B14F-4D97-AF65-F5344CB8AC3E}">
        <p14:creationId xmlns:p14="http://schemas.microsoft.com/office/powerpoint/2010/main" val="335171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AB34A1A-CA4D-49F1-B7D8-87E7969F1019}" type="datetimeFigureOut">
              <a:rPr lang="en-US" smtClean="0"/>
              <a:t>8/8/2017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FD46AAD-9544-4236-AE6B-AC55B7AB6768}"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262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AB34A1A-CA4D-49F1-B7D8-87E7969F1019}" type="datetimeFigureOut">
              <a:rPr lang="en-US" smtClean="0"/>
              <a:t>8/8/2017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FD46AAD-9544-4236-AE6B-AC55B7AB6768}"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4358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AB34A1A-CA4D-49F1-B7D8-87E7969F1019}" type="datetimeFigureOut">
              <a:rPr lang="en-US" smtClean="0"/>
              <a:t>8/8/2017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FD46AAD-9544-4236-AE6B-AC55B7AB6768}"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548353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 name="Picture 15" descr="A close up of a sign&#10;&#10;Description generated with very high confidence">
            <a:extLst>
              <a:ext uri="{FF2B5EF4-FFF2-40B4-BE49-F238E27FC236}">
                <a16:creationId xmlns:a16="http://schemas.microsoft.com/office/drawing/2014/main" id="{316FB278-D3C1-452D-9C02-BD4AB47B5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882" y="5416423"/>
            <a:ext cx="3125718" cy="961759"/>
          </a:xfrm>
          <a:prstGeom prst="rect">
            <a:avLst/>
          </a:prstGeom>
        </p:spPr>
      </p:pic>
      <p:sp>
        <p:nvSpPr>
          <p:cNvPr id="2" name="Title 1"/>
          <p:cNvSpPr>
            <a:spLocks noGrp="1"/>
          </p:cNvSpPr>
          <p:nvPr>
            <p:ph type="ctrTitle"/>
          </p:nvPr>
        </p:nvSpPr>
        <p:spPr/>
        <p:txBody>
          <a:bodyPr vert="horz" lIns="91440" tIns="45720" rIns="91440" bIns="45720" rtlCol="0" anchor="t">
            <a:normAutofit/>
          </a:bodyPr>
          <a:lstStyle/>
          <a:p>
            <a:r>
              <a:rPr lang="en-US" sz="4200" dirty="0"/>
              <a:t>Optimal Service Deployment for Network Function Virtualization</a:t>
            </a:r>
          </a:p>
        </p:txBody>
      </p:sp>
      <p:sp>
        <p:nvSpPr>
          <p:cNvPr id="3" name="Subtitle 2"/>
          <p:cNvSpPr>
            <a:spLocks noGrp="1"/>
          </p:cNvSpPr>
          <p:nvPr>
            <p:ph type="subTitle" idx="1"/>
          </p:nvPr>
        </p:nvSpPr>
        <p:spPr>
          <a:xfrm>
            <a:off x="2679904" y="3886680"/>
            <a:ext cx="6831673" cy="1086237"/>
          </a:xfrm>
        </p:spPr>
        <p:txBody>
          <a:bodyPr>
            <a:normAutofit/>
          </a:bodyPr>
          <a:lstStyle/>
          <a:p>
            <a:pPr>
              <a:lnSpc>
                <a:spcPct val="102000"/>
              </a:lnSpc>
              <a:spcAft>
                <a:spcPts val="600"/>
              </a:spcAft>
            </a:pPr>
            <a:r>
              <a:rPr lang="en-US" sz="1800" dirty="0"/>
              <a:t>Jack Polk</a:t>
            </a:r>
          </a:p>
          <a:p>
            <a:pPr>
              <a:lnSpc>
                <a:spcPct val="102000"/>
              </a:lnSpc>
              <a:spcAft>
                <a:spcPts val="600"/>
              </a:spcAft>
            </a:pPr>
            <a:r>
              <a:rPr lang="en-US" sz="1800" dirty="0"/>
              <a:t>Dr. Deng Pan</a:t>
            </a:r>
          </a:p>
          <a:p>
            <a:pPr>
              <a:lnSpc>
                <a:spcPct val="102000"/>
              </a:lnSpc>
              <a:spcAft>
                <a:spcPts val="600"/>
              </a:spcAft>
            </a:pPr>
            <a:r>
              <a:rPr lang="en-US" sz="1800" dirty="0"/>
              <a:t>August 11</a:t>
            </a:r>
            <a:r>
              <a:rPr lang="en-US" sz="1800" baseline="30000" dirty="0"/>
              <a:t>th</a:t>
            </a:r>
            <a:r>
              <a:rPr lang="en-US" sz="1800" dirty="0"/>
              <a:t>, 2017</a:t>
            </a:r>
          </a:p>
        </p:txBody>
      </p:sp>
      <p:pic>
        <p:nvPicPr>
          <p:cNvPr id="12" name="Picture 11" descr="A close up of a sign&#10;&#10;Description generated with very high confidence">
            <a:extLst>
              <a:ext uri="{FF2B5EF4-FFF2-40B4-BE49-F238E27FC236}">
                <a16:creationId xmlns:a16="http://schemas.microsoft.com/office/drawing/2014/main" id="{00DA4D50-39A6-447B-A9D0-B28B157F34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387" y="5416423"/>
            <a:ext cx="3549229" cy="961759"/>
          </a:xfrm>
          <a:prstGeom prst="rect">
            <a:avLst/>
          </a:prstGeom>
        </p:spPr>
      </p:pic>
    </p:spTree>
    <p:extLst>
      <p:ext uri="{BB962C8B-B14F-4D97-AF65-F5344CB8AC3E}">
        <p14:creationId xmlns:p14="http://schemas.microsoft.com/office/powerpoint/2010/main" val="969205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919" y="3946358"/>
            <a:ext cx="8499906" cy="2291156"/>
          </a:xfrm>
          <a:prstGeom prst="rect">
            <a:avLst/>
          </a:prstGeom>
        </p:spPr>
      </p:pic>
      <p:sp>
        <p:nvSpPr>
          <p:cNvPr id="12" name="Rectangle 9"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81744" y="631372"/>
            <a:ext cx="3135086" cy="5606142"/>
          </a:xfrm>
        </p:spPr>
        <p:txBody>
          <a:bodyPr>
            <a:normAutofit/>
          </a:bodyPr>
          <a:lstStyle/>
          <a:p>
            <a:r>
              <a:rPr lang="en-US" dirty="0"/>
              <a:t>Least First Greatest Last </a:t>
            </a:r>
            <a:r>
              <a:rPr lang="en-US" dirty="0"/>
              <a:t>(LFGL)</a:t>
            </a:r>
            <a:r>
              <a:rPr lang="en-US" dirty="0"/>
              <a:t> Rule</a:t>
            </a:r>
          </a:p>
        </p:txBody>
      </p:sp>
      <p:sp>
        <p:nvSpPr>
          <p:cNvPr id="3" name="Content Placeholder 2"/>
          <p:cNvSpPr>
            <a:spLocks noGrp="1"/>
          </p:cNvSpPr>
          <p:nvPr>
            <p:ph idx="1"/>
          </p:nvPr>
        </p:nvSpPr>
        <p:spPr>
          <a:xfrm>
            <a:off x="4741595" y="631371"/>
            <a:ext cx="6797262" cy="3744685"/>
          </a:xfrm>
        </p:spPr>
        <p:txBody>
          <a:bodyPr>
            <a:normAutofit/>
          </a:bodyPr>
          <a:lstStyle/>
          <a:p>
            <a:pPr algn="ctr"/>
            <a:r>
              <a:rPr lang="en-US" sz="2800" dirty="0"/>
              <a:t>The Least First Greatest Last rule (LFGL) places low traffic changing VMs at the beginning of the flow and high traffic changing VMs at the end of the flow</a:t>
            </a:r>
          </a:p>
          <a:p>
            <a:pPr lvl="1" algn="ctr"/>
            <a:r>
              <a:rPr lang="en-US" sz="2800" dirty="0"/>
              <a:t>Using LFGL, latency can be decreased substantially</a:t>
            </a:r>
          </a:p>
        </p:txBody>
      </p:sp>
    </p:spTree>
    <p:extLst>
      <p:ext uri="{BB962C8B-B14F-4D97-AF65-F5344CB8AC3E}">
        <p14:creationId xmlns:p14="http://schemas.microsoft.com/office/powerpoint/2010/main" val="1985533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887" y="4600575"/>
            <a:ext cx="5734050" cy="1543050"/>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5887" y="3000375"/>
            <a:ext cx="5724525" cy="154305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1514475"/>
            <a:ext cx="5724525" cy="1543050"/>
          </a:xfrm>
          <a:prstGeom prst="rect">
            <a:avLst/>
          </a:prstGeom>
        </p:spPr>
      </p:pic>
      <p:sp>
        <p:nvSpPr>
          <p:cNvPr id="2" name="Title 1"/>
          <p:cNvSpPr>
            <a:spLocks noGrp="1"/>
          </p:cNvSpPr>
          <p:nvPr>
            <p:ph type="title"/>
          </p:nvPr>
        </p:nvSpPr>
        <p:spPr/>
        <p:txBody>
          <a:bodyPr/>
          <a:lstStyle/>
          <a:p>
            <a:r>
              <a:rPr lang="en-US" dirty="0"/>
              <a:t>Benchmark Solutions</a:t>
            </a:r>
          </a:p>
        </p:txBody>
      </p:sp>
      <p:sp>
        <p:nvSpPr>
          <p:cNvPr id="15" name="TextBox 14"/>
          <p:cNvSpPr txBox="1"/>
          <p:nvPr/>
        </p:nvSpPr>
        <p:spPr>
          <a:xfrm>
            <a:off x="7458577" y="1648480"/>
            <a:ext cx="4411579" cy="523220"/>
          </a:xfrm>
          <a:prstGeom prst="rect">
            <a:avLst/>
          </a:prstGeom>
          <a:noFill/>
        </p:spPr>
        <p:txBody>
          <a:bodyPr wrap="square" rtlCol="0">
            <a:spAutoFit/>
          </a:bodyPr>
          <a:lstStyle/>
          <a:p>
            <a:r>
              <a:rPr lang="en-US" sz="2800" dirty="0"/>
              <a:t>First-Fit (Example)</a:t>
            </a:r>
            <a:endParaRPr lang="en-US" dirty="0"/>
          </a:p>
        </p:txBody>
      </p:sp>
      <p:sp>
        <p:nvSpPr>
          <p:cNvPr id="16" name="TextBox 15"/>
          <p:cNvSpPr txBox="1"/>
          <p:nvPr/>
        </p:nvSpPr>
        <p:spPr>
          <a:xfrm>
            <a:off x="7458575" y="3124527"/>
            <a:ext cx="4411579" cy="523220"/>
          </a:xfrm>
          <a:prstGeom prst="rect">
            <a:avLst/>
          </a:prstGeom>
          <a:noFill/>
        </p:spPr>
        <p:txBody>
          <a:bodyPr wrap="square" rtlCol="0">
            <a:spAutoFit/>
          </a:bodyPr>
          <a:lstStyle/>
          <a:p>
            <a:r>
              <a:rPr lang="en-US" sz="2800" dirty="0"/>
              <a:t>Last-Fit (Example)</a:t>
            </a:r>
            <a:endParaRPr lang="en-US" dirty="0"/>
          </a:p>
        </p:txBody>
      </p:sp>
      <p:sp>
        <p:nvSpPr>
          <p:cNvPr id="17" name="TextBox 16"/>
          <p:cNvSpPr txBox="1"/>
          <p:nvPr/>
        </p:nvSpPr>
        <p:spPr>
          <a:xfrm>
            <a:off x="7458575" y="4600575"/>
            <a:ext cx="4411579" cy="523220"/>
          </a:xfrm>
          <a:prstGeom prst="rect">
            <a:avLst/>
          </a:prstGeom>
          <a:noFill/>
        </p:spPr>
        <p:txBody>
          <a:bodyPr wrap="square" rtlCol="0">
            <a:spAutoFit/>
          </a:bodyPr>
          <a:lstStyle/>
          <a:p>
            <a:r>
              <a:rPr lang="en-US" sz="2800" dirty="0"/>
              <a:t>Random-Fit (Example)</a:t>
            </a:r>
            <a:endParaRPr lang="en-US" dirty="0"/>
          </a:p>
        </p:txBody>
      </p:sp>
    </p:spTree>
    <p:extLst>
      <p:ext uri="{BB962C8B-B14F-4D97-AF65-F5344CB8AC3E}">
        <p14:creationId xmlns:p14="http://schemas.microsoft.com/office/powerpoint/2010/main" val="6376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84006" y="1086143"/>
            <a:ext cx="9969910" cy="2422466"/>
          </a:xfrm>
        </p:spPr>
        <p:txBody>
          <a:bodyPr anchor="b">
            <a:normAutofit/>
          </a:bodyPr>
          <a:lstStyle/>
          <a:p>
            <a:r>
              <a:rPr lang="en-US" dirty="0"/>
              <a:t>Data analysis</a:t>
            </a:r>
          </a:p>
        </p:txBody>
      </p:sp>
    </p:spTree>
    <p:extLst>
      <p:ext uri="{BB962C8B-B14F-4D97-AF65-F5344CB8AC3E}">
        <p14:creationId xmlns:p14="http://schemas.microsoft.com/office/powerpoint/2010/main" val="2595550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p>
            <a:pPr algn="ctr"/>
            <a:r>
              <a:rPr lang="en-US" dirty="0"/>
              <a:t>Tree Topology Delay (ms)</a:t>
            </a:r>
          </a:p>
        </p:txBody>
      </p:sp>
      <p:pic>
        <p:nvPicPr>
          <p:cNvPr id="6" name="Picture 5">
            <a:extLst>
              <a:ext uri="{FF2B5EF4-FFF2-40B4-BE49-F238E27FC236}">
                <a16:creationId xmlns:a16="http://schemas.microsoft.com/office/drawing/2014/main" id="{597AD82B-A807-4A1C-ADE4-5E219F793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819" y="1524667"/>
            <a:ext cx="7104762" cy="5333333"/>
          </a:xfrm>
          <a:prstGeom prst="rect">
            <a:avLst/>
          </a:prstGeom>
        </p:spPr>
      </p:pic>
    </p:spTree>
    <p:extLst>
      <p:ext uri="{BB962C8B-B14F-4D97-AF65-F5344CB8AC3E}">
        <p14:creationId xmlns:p14="http://schemas.microsoft.com/office/powerpoint/2010/main" val="1135478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Tree Topology Delay (ms)</a:t>
            </a:r>
          </a:p>
        </p:txBody>
      </p:sp>
      <p:pic>
        <p:nvPicPr>
          <p:cNvPr id="6" name="Picture 5" descr="A close up of a map&#10;&#10;Description generated with high confidence">
            <a:extLst>
              <a:ext uri="{FF2B5EF4-FFF2-40B4-BE49-F238E27FC236}">
                <a16:creationId xmlns:a16="http://schemas.microsoft.com/office/drawing/2014/main" id="{9366C36B-1198-477B-9C6A-78D2DF6E9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819" y="1428750"/>
            <a:ext cx="7104762" cy="5342857"/>
          </a:xfrm>
          <a:prstGeom prst="rect">
            <a:avLst/>
          </a:prstGeom>
        </p:spPr>
      </p:pic>
    </p:spTree>
    <p:extLst>
      <p:ext uri="{BB962C8B-B14F-4D97-AF65-F5344CB8AC3E}">
        <p14:creationId xmlns:p14="http://schemas.microsoft.com/office/powerpoint/2010/main" val="1274592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Tree Topology Packet Loss (%)</a:t>
            </a:r>
          </a:p>
        </p:txBody>
      </p:sp>
      <p:pic>
        <p:nvPicPr>
          <p:cNvPr id="4" name="Picture 3" descr="A screenshot of a cell phone&#10;&#10;Description generated with very high confidence">
            <a:extLst>
              <a:ext uri="{FF2B5EF4-FFF2-40B4-BE49-F238E27FC236}">
                <a16:creationId xmlns:a16="http://schemas.microsoft.com/office/drawing/2014/main" id="{6C13CC7F-AF67-4C2B-AF5B-1FF7D5682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200" y="1428750"/>
            <a:ext cx="7200000" cy="5380952"/>
          </a:xfrm>
          <a:prstGeom prst="rect">
            <a:avLst/>
          </a:prstGeom>
        </p:spPr>
      </p:pic>
    </p:spTree>
    <p:extLst>
      <p:ext uri="{BB962C8B-B14F-4D97-AF65-F5344CB8AC3E}">
        <p14:creationId xmlns:p14="http://schemas.microsoft.com/office/powerpoint/2010/main" val="777458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Tree Topology Packet Loss</a:t>
            </a:r>
          </a:p>
        </p:txBody>
      </p:sp>
      <p:pic>
        <p:nvPicPr>
          <p:cNvPr id="4" name="Picture 3" descr="A close up of a map&#10;&#10;Description generated with high confidence">
            <a:extLst>
              <a:ext uri="{FF2B5EF4-FFF2-40B4-BE49-F238E27FC236}">
                <a16:creationId xmlns:a16="http://schemas.microsoft.com/office/drawing/2014/main" id="{91243FFE-6685-4A89-8FDB-B2F12B7C3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6496" y="1467524"/>
            <a:ext cx="7219048" cy="5390476"/>
          </a:xfrm>
          <a:prstGeom prst="rect">
            <a:avLst/>
          </a:prstGeom>
        </p:spPr>
      </p:pic>
    </p:spTree>
    <p:extLst>
      <p:ext uri="{BB962C8B-B14F-4D97-AF65-F5344CB8AC3E}">
        <p14:creationId xmlns:p14="http://schemas.microsoft.com/office/powerpoint/2010/main" val="1646519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Tree Topology Link Load</a:t>
            </a:r>
          </a:p>
        </p:txBody>
      </p:sp>
      <p:pic>
        <p:nvPicPr>
          <p:cNvPr id="4" name="Picture 3" descr="A close up of a map&#10;&#10;Description generated with very high confidence">
            <a:extLst>
              <a:ext uri="{FF2B5EF4-FFF2-40B4-BE49-F238E27FC236}">
                <a16:creationId xmlns:a16="http://schemas.microsoft.com/office/drawing/2014/main" id="{2388C007-0321-4688-AE3E-888D5CE8A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200" y="1320264"/>
            <a:ext cx="7200000" cy="5390476"/>
          </a:xfrm>
          <a:prstGeom prst="rect">
            <a:avLst/>
          </a:prstGeom>
        </p:spPr>
      </p:pic>
    </p:spTree>
    <p:extLst>
      <p:ext uri="{BB962C8B-B14F-4D97-AF65-F5344CB8AC3E}">
        <p14:creationId xmlns:p14="http://schemas.microsoft.com/office/powerpoint/2010/main" val="235932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84006" y="1086143"/>
            <a:ext cx="9969910" cy="2422466"/>
          </a:xfrm>
        </p:spPr>
        <p:txBody>
          <a:bodyPr anchor="b">
            <a:normAutofit/>
          </a:bodyPr>
          <a:lstStyle/>
          <a:p>
            <a:r>
              <a:rPr lang="en-US" dirty="0"/>
              <a:t>Conclusions</a:t>
            </a:r>
          </a:p>
        </p:txBody>
      </p:sp>
    </p:spTree>
    <p:extLst>
      <p:ext uri="{BB962C8B-B14F-4D97-AF65-F5344CB8AC3E}">
        <p14:creationId xmlns:p14="http://schemas.microsoft.com/office/powerpoint/2010/main" val="1681557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r>
              <a:rPr lang="en-US" sz="3600" dirty="0"/>
              <a:t>An overall decrease in latency, maximum link load, and packet loss was achieved</a:t>
            </a:r>
          </a:p>
          <a:p>
            <a:r>
              <a:rPr lang="en-US" sz="3600" dirty="0"/>
              <a:t>Replacing traditional networking hardware with VMs increases modularity and cost-effectiveness</a:t>
            </a:r>
          </a:p>
        </p:txBody>
      </p:sp>
    </p:spTree>
    <p:extLst>
      <p:ext uri="{BB962C8B-B14F-4D97-AF65-F5344CB8AC3E}">
        <p14:creationId xmlns:p14="http://schemas.microsoft.com/office/powerpoint/2010/main" val="3286697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18" name="Freeform: Shap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19" name="Rectangle 13" title="Background Shape"/>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
        <p:nvSpPr>
          <p:cNvPr id="16" name="Freeform: Shap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4" name="Title 3"/>
          <p:cNvSpPr>
            <a:spLocks noGrp="1"/>
          </p:cNvSpPr>
          <p:nvPr>
            <p:ph type="ctrTitle"/>
          </p:nvPr>
        </p:nvSpPr>
        <p:spPr>
          <a:xfrm>
            <a:off x="1084006" y="1086143"/>
            <a:ext cx="9969910" cy="2422466"/>
          </a:xfrm>
        </p:spPr>
        <p:txBody>
          <a:bodyPr anchor="b">
            <a:normAutofit/>
          </a:bodyPr>
          <a:lstStyle/>
          <a:p>
            <a:r>
              <a:rPr lang="en-US" dirty="0"/>
              <a:t>Introduction</a:t>
            </a:r>
          </a:p>
        </p:txBody>
      </p:sp>
    </p:spTree>
    <p:extLst>
      <p:ext uri="{BB962C8B-B14F-4D97-AF65-F5344CB8AC3E}">
        <p14:creationId xmlns:p14="http://schemas.microsoft.com/office/powerpoint/2010/main" val="1332626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Acknowledgements</a:t>
            </a:r>
          </a:p>
        </p:txBody>
      </p:sp>
      <p:sp>
        <p:nvSpPr>
          <p:cNvPr id="3" name="Content Placeholder 2"/>
          <p:cNvSpPr>
            <a:spLocks noGrp="1"/>
          </p:cNvSpPr>
          <p:nvPr>
            <p:ph idx="1"/>
          </p:nvPr>
        </p:nvSpPr>
        <p:spPr>
          <a:xfrm>
            <a:off x="1371600" y="2171700"/>
            <a:ext cx="9601200" cy="3581400"/>
          </a:xfrm>
        </p:spPr>
        <p:txBody>
          <a:bodyPr>
            <a:normAutofit/>
          </a:bodyPr>
          <a:lstStyle/>
          <a:p>
            <a:pPr marL="0" indent="0" algn="ctr">
              <a:buNone/>
            </a:pPr>
            <a:r>
              <a:rPr lang="en-US" dirty="0"/>
              <a:t>Dr. Deng Pan</a:t>
            </a:r>
          </a:p>
          <a:p>
            <a:pPr marL="0" indent="0" algn="ctr">
              <a:buNone/>
            </a:pPr>
            <a:r>
              <a:rPr lang="en-US" dirty="0"/>
              <a:t>FIU School of Computing and Information Sciences</a:t>
            </a:r>
          </a:p>
          <a:p>
            <a:pPr marL="0" indent="0" algn="ctr">
              <a:buNone/>
            </a:pPr>
            <a:r>
              <a:rPr lang="en-US" dirty="0"/>
              <a:t>Amy Reid, Asfa Siddiqui, and the SRI Program</a:t>
            </a:r>
          </a:p>
          <a:p>
            <a:pPr marL="0" indent="0" algn="ctr">
              <a:buNone/>
            </a:pPr>
            <a:r>
              <a:rPr lang="en-US" dirty="0"/>
              <a:t>Medical Academy of Science and Technology</a:t>
            </a:r>
          </a:p>
          <a:p>
            <a:pPr marL="0" indent="0" algn="ctr">
              <a:buNone/>
            </a:pPr>
            <a:r>
              <a:rPr lang="en-US" dirty="0"/>
              <a:t>Jennifer Barreto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66" y="0"/>
            <a:ext cx="2595563" cy="259556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6437" y="-1"/>
            <a:ext cx="2595563" cy="259556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997" y="2664618"/>
            <a:ext cx="2096499" cy="318038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6436" y="2664618"/>
            <a:ext cx="2595563" cy="2595563"/>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5351" y="4634105"/>
            <a:ext cx="3636733" cy="111899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0880" y="5845006"/>
            <a:ext cx="4522639" cy="987476"/>
          </a:xfrm>
          <a:prstGeom prst="rect">
            <a:avLst/>
          </a:prstGeom>
        </p:spPr>
      </p:pic>
    </p:spTree>
    <p:extLst>
      <p:ext uri="{BB962C8B-B14F-4D97-AF65-F5344CB8AC3E}">
        <p14:creationId xmlns:p14="http://schemas.microsoft.com/office/powerpoint/2010/main" val="410258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Discussion</a:t>
            </a:r>
          </a:p>
        </p:txBody>
      </p:sp>
      <p:sp>
        <p:nvSpPr>
          <p:cNvPr id="3" name="Content Placeholder 2"/>
          <p:cNvSpPr>
            <a:spLocks noGrp="1"/>
          </p:cNvSpPr>
          <p:nvPr>
            <p:ph idx="1"/>
          </p:nvPr>
        </p:nvSpPr>
        <p:spPr/>
        <p:txBody>
          <a:bodyPr>
            <a:normAutofit/>
          </a:bodyPr>
          <a:lstStyle/>
          <a:p>
            <a:pPr marL="0" indent="0" algn="ctr">
              <a:buNone/>
            </a:pPr>
            <a:r>
              <a:rPr lang="en-US" sz="3600" dirty="0"/>
              <a:t>Questions and feedback are welcome!</a:t>
            </a:r>
          </a:p>
        </p:txBody>
      </p:sp>
    </p:spTree>
    <p:extLst>
      <p:ext uri="{BB962C8B-B14F-4D97-AF65-F5344CB8AC3E}">
        <p14:creationId xmlns:p14="http://schemas.microsoft.com/office/powerpoint/2010/main" val="3792859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1"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0282" r="36346" b="1"/>
          <a:stretch/>
        </p:blipFill>
        <p:spPr>
          <a:xfrm>
            <a:off x="7612260" y="10"/>
            <a:ext cx="4579739" cy="6857990"/>
          </a:xfrm>
          <a:prstGeom prst="rect">
            <a:avLst/>
          </a:prstGeom>
        </p:spPr>
      </p:pic>
      <p:sp>
        <p:nvSpPr>
          <p:cNvPr id="2" name="Title 1"/>
          <p:cNvSpPr>
            <a:spLocks noGrp="1"/>
          </p:cNvSpPr>
          <p:nvPr>
            <p:ph type="title"/>
          </p:nvPr>
        </p:nvSpPr>
        <p:spPr>
          <a:xfrm>
            <a:off x="784743" y="685800"/>
            <a:ext cx="5793475" cy="1485900"/>
          </a:xfrm>
        </p:spPr>
        <p:txBody>
          <a:bodyPr>
            <a:normAutofit/>
          </a:bodyPr>
          <a:lstStyle/>
          <a:p>
            <a:r>
              <a:rPr lang="en-US" dirty="0"/>
              <a:t>Virtualization Technology</a:t>
            </a:r>
          </a:p>
        </p:txBody>
      </p:sp>
      <p:sp>
        <p:nvSpPr>
          <p:cNvPr id="3" name="Content Placeholder 2"/>
          <p:cNvSpPr>
            <a:spLocks noGrp="1"/>
          </p:cNvSpPr>
          <p:nvPr>
            <p:ph idx="1"/>
          </p:nvPr>
        </p:nvSpPr>
        <p:spPr>
          <a:xfrm>
            <a:off x="784742" y="2456514"/>
            <a:ext cx="5793475" cy="3581400"/>
          </a:xfrm>
        </p:spPr>
        <p:txBody>
          <a:bodyPr>
            <a:noAutofit/>
          </a:bodyPr>
          <a:lstStyle/>
          <a:p>
            <a:pPr algn="ctr"/>
            <a:r>
              <a:rPr lang="en-US" sz="2800" dirty="0"/>
              <a:t>Translating physical hardware components into software components</a:t>
            </a:r>
          </a:p>
          <a:p>
            <a:pPr lvl="1" algn="ctr"/>
            <a:r>
              <a:rPr lang="en-US" sz="2800" dirty="0"/>
              <a:t>Advantages: reduced cost, scalability, easy management</a:t>
            </a:r>
          </a:p>
        </p:txBody>
      </p:sp>
    </p:spTree>
    <p:extLst>
      <p:ext uri="{BB962C8B-B14F-4D97-AF65-F5344CB8AC3E}">
        <p14:creationId xmlns:p14="http://schemas.microsoft.com/office/powerpoint/2010/main" val="1417887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465" y="4673941"/>
            <a:ext cx="2146919" cy="214691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121" y="405714"/>
            <a:ext cx="9954609" cy="430536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6384" y="5379738"/>
            <a:ext cx="4511040" cy="73532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7424" y="4611529"/>
            <a:ext cx="3291779" cy="2255219"/>
          </a:xfrm>
          <a:prstGeom prst="rect">
            <a:avLst/>
          </a:prstGeom>
        </p:spPr>
      </p:pic>
    </p:spTree>
    <p:extLst>
      <p:ext uri="{BB962C8B-B14F-4D97-AF65-F5344CB8AC3E}">
        <p14:creationId xmlns:p14="http://schemas.microsoft.com/office/powerpoint/2010/main" val="144654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61" y="1631567"/>
            <a:ext cx="6517065" cy="3274824"/>
          </a:xfrm>
          <a:prstGeom prst="rect">
            <a:avLst/>
          </a:prstGeom>
        </p:spPr>
      </p:pic>
      <p:sp>
        <p:nvSpPr>
          <p:cNvPr id="2" name="Title 1"/>
          <p:cNvSpPr>
            <a:spLocks noGrp="1"/>
          </p:cNvSpPr>
          <p:nvPr>
            <p:ph type="title"/>
          </p:nvPr>
        </p:nvSpPr>
        <p:spPr>
          <a:xfrm>
            <a:off x="7860667" y="685800"/>
            <a:ext cx="3656419" cy="1485900"/>
          </a:xfrm>
        </p:spPr>
        <p:txBody>
          <a:bodyPr>
            <a:normAutofit/>
          </a:bodyPr>
          <a:lstStyle/>
          <a:p>
            <a:r>
              <a:rPr lang="en-US" sz="3400"/>
              <a:t>Network Function Virtualization (NFV)</a:t>
            </a:r>
          </a:p>
        </p:txBody>
      </p:sp>
      <p:sp>
        <p:nvSpPr>
          <p:cNvPr id="3" name="Content Placeholder 2"/>
          <p:cNvSpPr>
            <a:spLocks noGrp="1"/>
          </p:cNvSpPr>
          <p:nvPr>
            <p:ph idx="1"/>
          </p:nvPr>
        </p:nvSpPr>
        <p:spPr>
          <a:xfrm>
            <a:off x="7860667" y="2286000"/>
            <a:ext cx="3656419" cy="3581400"/>
          </a:xfrm>
        </p:spPr>
        <p:txBody>
          <a:bodyPr>
            <a:noAutofit/>
          </a:bodyPr>
          <a:lstStyle/>
          <a:p>
            <a:r>
              <a:rPr lang="en-US" sz="3200" dirty="0"/>
              <a:t>Traditional network functions can now be accomplished with virtualization technology</a:t>
            </a:r>
          </a:p>
        </p:txBody>
      </p:sp>
    </p:spTree>
    <p:extLst>
      <p:ext uri="{BB962C8B-B14F-4D97-AF65-F5344CB8AC3E}">
        <p14:creationId xmlns:p14="http://schemas.microsoft.com/office/powerpoint/2010/main" val="80283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71600" y="685800"/>
            <a:ext cx="9601200" cy="1485900"/>
          </a:xfrm>
        </p:spPr>
        <p:txBody>
          <a:bodyPr>
            <a:normAutofit/>
          </a:bodyPr>
          <a:lstStyle/>
          <a:p>
            <a:r>
              <a:rPr lang="en-US"/>
              <a:t>Challenge</a:t>
            </a:r>
          </a:p>
        </p:txBody>
      </p:sp>
      <p:sp>
        <p:nvSpPr>
          <p:cNvPr id="6" name="Content Placeholder 5"/>
          <p:cNvSpPr>
            <a:spLocks noGrp="1"/>
          </p:cNvSpPr>
          <p:nvPr>
            <p:ph idx="1"/>
          </p:nvPr>
        </p:nvSpPr>
        <p:spPr>
          <a:xfrm>
            <a:off x="1371600" y="2286000"/>
            <a:ext cx="9601200" cy="3581400"/>
          </a:xfrm>
        </p:spPr>
        <p:txBody>
          <a:bodyPr>
            <a:normAutofit/>
          </a:bodyPr>
          <a:lstStyle/>
          <a:p>
            <a:pPr algn="ctr"/>
            <a:r>
              <a:rPr lang="en-US" sz="3600" dirty="0"/>
              <a:t>How can we minimize network latency and congestion caused by traditional network devices?</a:t>
            </a:r>
          </a:p>
          <a:p>
            <a:pPr lvl="1" algn="ctr"/>
            <a:r>
              <a:rPr lang="en-US" sz="3600" dirty="0"/>
              <a:t>What role can VMs play in solving this issue?</a:t>
            </a:r>
          </a:p>
        </p:txBody>
      </p:sp>
    </p:spTree>
    <p:extLst>
      <p:ext uri="{BB962C8B-B14F-4D97-AF65-F5344CB8AC3E}">
        <p14:creationId xmlns:p14="http://schemas.microsoft.com/office/powerpoint/2010/main" val="1459753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430C1A-7F75-4CC4-91CF-299B3AFD7638}"/>
              </a:ext>
            </a:extLst>
          </p:cNvPr>
          <p:cNvSpPr>
            <a:spLocks noGrp="1"/>
          </p:cNvSpPr>
          <p:nvPr>
            <p:ph type="title"/>
          </p:nvPr>
        </p:nvSpPr>
        <p:spPr>
          <a:xfrm>
            <a:off x="643467" y="685800"/>
            <a:ext cx="10905066" cy="1485900"/>
          </a:xfrm>
          <a:noFill/>
        </p:spPr>
        <p:txBody>
          <a:bodyPr>
            <a:normAutofit/>
          </a:bodyPr>
          <a:lstStyle/>
          <a:p>
            <a:pPr algn="ctr"/>
            <a:r>
              <a:rPr lang="en-US" dirty="0"/>
              <a:t>Basic Idea</a:t>
            </a:r>
          </a:p>
        </p:txBody>
      </p:sp>
      <p:graphicFrame>
        <p:nvGraphicFramePr>
          <p:cNvPr id="25" name="Content Placeholder 5"/>
          <p:cNvGraphicFramePr>
            <a:graphicFrameLocks noGrp="1"/>
          </p:cNvGraphicFramePr>
          <p:nvPr>
            <p:ph idx="1"/>
            <p:extLst>
              <p:ext uri="{D42A27DB-BD31-4B8C-83A1-F6EECF244321}">
                <p14:modId xmlns:p14="http://schemas.microsoft.com/office/powerpoint/2010/main" val="4245212989"/>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837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84006" y="1086143"/>
            <a:ext cx="9969910" cy="2422466"/>
          </a:xfrm>
        </p:spPr>
        <p:txBody>
          <a:bodyPr anchor="b">
            <a:normAutofit/>
          </a:bodyPr>
          <a:lstStyle/>
          <a:p>
            <a:r>
              <a:rPr lang="en-US" dirty="0"/>
              <a:t>Methods</a:t>
            </a:r>
          </a:p>
        </p:txBody>
      </p:sp>
    </p:spTree>
    <p:extLst>
      <p:ext uri="{BB962C8B-B14F-4D97-AF65-F5344CB8AC3E}">
        <p14:creationId xmlns:p14="http://schemas.microsoft.com/office/powerpoint/2010/main" val="1815859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053" y="1150285"/>
            <a:ext cx="7153355" cy="4652992"/>
          </a:xfrm>
          <a:prstGeom prst="rect">
            <a:avLst/>
          </a:prstGeom>
        </p:spPr>
      </p:pic>
      <p:sp>
        <p:nvSpPr>
          <p:cNvPr id="14" name="Rectangle 9"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860667" y="685800"/>
            <a:ext cx="3656419" cy="1485900"/>
          </a:xfrm>
        </p:spPr>
        <p:txBody>
          <a:bodyPr>
            <a:normAutofit/>
          </a:bodyPr>
          <a:lstStyle/>
          <a:p>
            <a:r>
              <a:rPr lang="en-US" sz="3700" dirty="0"/>
              <a:t>MinMax Routing Algorithm</a:t>
            </a:r>
          </a:p>
        </p:txBody>
      </p:sp>
      <p:sp>
        <p:nvSpPr>
          <p:cNvPr id="3" name="Content Placeholder 2"/>
          <p:cNvSpPr>
            <a:spLocks noGrp="1"/>
          </p:cNvSpPr>
          <p:nvPr>
            <p:ph idx="1"/>
          </p:nvPr>
        </p:nvSpPr>
        <p:spPr>
          <a:xfrm>
            <a:off x="7860666" y="2171700"/>
            <a:ext cx="3656419" cy="4192292"/>
          </a:xfrm>
        </p:spPr>
        <p:txBody>
          <a:bodyPr>
            <a:normAutofit fontScale="92500"/>
          </a:bodyPr>
          <a:lstStyle/>
          <a:p>
            <a:r>
              <a:rPr lang="en-US" sz="2400" dirty="0"/>
              <a:t>The MinMax routing algorithm will determine which path has the lowest maximum link load, allowing for increased bandwidth and lower latency</a:t>
            </a:r>
          </a:p>
          <a:p>
            <a:pPr lvl="1"/>
            <a:r>
              <a:rPr lang="en-US" sz="2400" dirty="0"/>
              <a:t>Important for decreasing network congestion</a:t>
            </a:r>
          </a:p>
          <a:p>
            <a:pPr lvl="1"/>
            <a:r>
              <a:rPr lang="en-US" sz="2400" dirty="0"/>
              <a:t>Example: 12Mbps is the lowest maximum</a:t>
            </a:r>
          </a:p>
          <a:p>
            <a:endParaRPr lang="en-US" dirty="0"/>
          </a:p>
        </p:txBody>
      </p:sp>
      <p:sp>
        <p:nvSpPr>
          <p:cNvPr id="4" name="TextBox 3"/>
          <p:cNvSpPr txBox="1"/>
          <p:nvPr/>
        </p:nvSpPr>
        <p:spPr>
          <a:xfrm>
            <a:off x="6415789" y="4781862"/>
            <a:ext cx="1693889" cy="315471"/>
          </a:xfrm>
          <a:prstGeom prst="rect">
            <a:avLst/>
          </a:prstGeom>
          <a:solidFill>
            <a:schemeClr val="bg2"/>
          </a:solidFill>
        </p:spPr>
        <p:txBody>
          <a:bodyPr wrap="square" rtlCol="0">
            <a:spAutoFit/>
          </a:bodyPr>
          <a:lstStyle/>
          <a:p>
            <a:r>
              <a:rPr lang="en-US" sz="1450" dirty="0">
                <a:solidFill>
                  <a:srgbClr val="00B050"/>
                </a:solidFill>
              </a:rPr>
              <a:t>Max = 12</a:t>
            </a:r>
          </a:p>
        </p:txBody>
      </p:sp>
    </p:spTree>
    <p:extLst>
      <p:ext uri="{BB962C8B-B14F-4D97-AF65-F5344CB8AC3E}">
        <p14:creationId xmlns:p14="http://schemas.microsoft.com/office/powerpoint/2010/main" val="195092460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10549</TotalTime>
  <Words>1389</Words>
  <Application>Microsoft Office PowerPoint</Application>
  <PresentationFormat>Widescreen</PresentationFormat>
  <Paragraphs>114</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Calibri</vt:lpstr>
      <vt:lpstr>Franklin Gothic Book</vt:lpstr>
      <vt:lpstr>Crop</vt:lpstr>
      <vt:lpstr>Optimal Service Deployment for Network Function Virtualization</vt:lpstr>
      <vt:lpstr>Introduction</vt:lpstr>
      <vt:lpstr>Virtualization Technology</vt:lpstr>
      <vt:lpstr>PowerPoint Presentation</vt:lpstr>
      <vt:lpstr>Network Function Virtualization (NFV)</vt:lpstr>
      <vt:lpstr>Challenge</vt:lpstr>
      <vt:lpstr>Basic Idea</vt:lpstr>
      <vt:lpstr>Methods</vt:lpstr>
      <vt:lpstr>MinMax Routing Algorithm</vt:lpstr>
      <vt:lpstr>Least First Greatest Last (LFGL) Rule</vt:lpstr>
      <vt:lpstr>Benchmark Solutions</vt:lpstr>
      <vt:lpstr>Data analysis</vt:lpstr>
      <vt:lpstr>Tree Topology Delay (ms)</vt:lpstr>
      <vt:lpstr>Tree Topology Delay (ms)</vt:lpstr>
      <vt:lpstr>Tree Topology Packet Loss (%)</vt:lpstr>
      <vt:lpstr>Tree Topology Packet Loss</vt:lpstr>
      <vt:lpstr>Tree Topology Link Load</vt:lpstr>
      <vt:lpstr>Conclusions</vt:lpstr>
      <vt:lpstr>Conclusions</vt:lpstr>
      <vt:lpstr>Acknowledgements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Polk</dc:creator>
  <cp:lastModifiedBy>Jack Polk</cp:lastModifiedBy>
  <cp:revision>165</cp:revision>
  <dcterms:created xsi:type="dcterms:W3CDTF">2017-07-28T20:20:01Z</dcterms:created>
  <dcterms:modified xsi:type="dcterms:W3CDTF">2017-08-10T17:02:47Z</dcterms:modified>
</cp:coreProperties>
</file>